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9" r:id="rId2"/>
    <p:sldId id="260" r:id="rId3"/>
    <p:sldId id="261" r:id="rId4"/>
    <p:sldId id="338" r:id="rId5"/>
    <p:sldId id="299" r:id="rId6"/>
    <p:sldId id="326" r:id="rId7"/>
    <p:sldId id="262" r:id="rId8"/>
    <p:sldId id="339" r:id="rId9"/>
    <p:sldId id="263" r:id="rId10"/>
    <p:sldId id="264" r:id="rId11"/>
    <p:sldId id="327" r:id="rId12"/>
    <p:sldId id="265" r:id="rId13"/>
    <p:sldId id="328" r:id="rId14"/>
    <p:sldId id="298" r:id="rId15"/>
    <p:sldId id="340" r:id="rId16"/>
    <p:sldId id="266" r:id="rId17"/>
    <p:sldId id="267" r:id="rId18"/>
    <p:sldId id="268" r:id="rId19"/>
    <p:sldId id="269" r:id="rId20"/>
    <p:sldId id="270" r:id="rId21"/>
    <p:sldId id="271" r:id="rId22"/>
    <p:sldId id="272" r:id="rId23"/>
    <p:sldId id="273" r:id="rId24"/>
    <p:sldId id="329" r:id="rId25"/>
    <p:sldId id="274" r:id="rId26"/>
    <p:sldId id="275" r:id="rId27"/>
    <p:sldId id="276" r:id="rId28"/>
    <p:sldId id="277" r:id="rId29"/>
    <p:sldId id="341" r:id="rId30"/>
    <p:sldId id="278" r:id="rId31"/>
    <p:sldId id="279" r:id="rId32"/>
    <p:sldId id="280" r:id="rId33"/>
    <p:sldId id="281" r:id="rId34"/>
    <p:sldId id="282" r:id="rId35"/>
    <p:sldId id="283" r:id="rId36"/>
    <p:sldId id="342" r:id="rId37"/>
    <p:sldId id="284" r:id="rId38"/>
    <p:sldId id="285" r:id="rId39"/>
    <p:sldId id="286" r:id="rId40"/>
    <p:sldId id="287" r:id="rId41"/>
    <p:sldId id="343" r:id="rId42"/>
    <p:sldId id="288" r:id="rId43"/>
    <p:sldId id="289" r:id="rId44"/>
    <p:sldId id="290" r:id="rId45"/>
    <p:sldId id="291" r:id="rId46"/>
    <p:sldId id="292" r:id="rId47"/>
    <p:sldId id="300" r:id="rId48"/>
    <p:sldId id="301" r:id="rId49"/>
    <p:sldId id="302" r:id="rId50"/>
    <p:sldId id="303" r:id="rId51"/>
    <p:sldId id="304" r:id="rId52"/>
    <p:sldId id="305" r:id="rId53"/>
    <p:sldId id="306" r:id="rId54"/>
    <p:sldId id="330" r:id="rId55"/>
    <p:sldId id="307" r:id="rId56"/>
    <p:sldId id="308" r:id="rId57"/>
    <p:sldId id="344" r:id="rId58"/>
    <p:sldId id="309" r:id="rId59"/>
    <p:sldId id="333" r:id="rId60"/>
    <p:sldId id="332" r:id="rId61"/>
    <p:sldId id="310" r:id="rId62"/>
    <p:sldId id="311" r:id="rId63"/>
    <p:sldId id="312" r:id="rId64"/>
    <p:sldId id="313" r:id="rId65"/>
    <p:sldId id="314" r:id="rId66"/>
    <p:sldId id="315" r:id="rId67"/>
    <p:sldId id="316" r:id="rId68"/>
    <p:sldId id="334" r:id="rId69"/>
    <p:sldId id="336" r:id="rId70"/>
    <p:sldId id="335" r:id="rId71"/>
    <p:sldId id="337" r:id="rId72"/>
    <p:sldId id="317" r:id="rId73"/>
    <p:sldId id="318" r:id="rId74"/>
    <p:sldId id="319" r:id="rId75"/>
    <p:sldId id="320" r:id="rId76"/>
    <p:sldId id="321" r:id="rId77"/>
    <p:sldId id="322" r:id="rId78"/>
    <p:sldId id="323" r:id="rId79"/>
    <p:sldId id="331" r:id="rId80"/>
    <p:sldId id="324" r:id="rId81"/>
    <p:sldId id="325" r:id="rId82"/>
    <p:sldId id="293" r:id="rId8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68" d="100"/>
          <a:sy n="68" d="100"/>
        </p:scale>
        <p:origin x="118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9144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866216" y="2099733"/>
            <a:ext cx="6619244"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866216" y="4777380"/>
            <a:ext cx="6619244"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7495414" y="1830325"/>
            <a:ext cx="990599" cy="228599"/>
          </a:xfrm>
        </p:spPr>
        <p:txBody>
          <a:bodyPr anchor="t"/>
          <a:lstStyle>
            <a:lvl1pPr algn="l">
              <a:defRPr b="0" i="0">
                <a:solidFill>
                  <a:schemeClr val="bg1">
                    <a:alpha val="60000"/>
                  </a:schemeClr>
                </a:solidFill>
              </a:defRPr>
            </a:lvl1pPr>
          </a:lstStyle>
          <a:p>
            <a:fld id="{5923F103-BC34-4FE4-A40E-EDDEECFDA5D0}" type="datetimeFigureOut">
              <a:rPr lang="en-US" dirty="0"/>
              <a:pPr/>
              <a:t>3/30/2019</a:t>
            </a:fld>
            <a:endParaRPr lang="en-US" dirty="0"/>
          </a:p>
        </p:txBody>
      </p:sp>
      <p:sp>
        <p:nvSpPr>
          <p:cNvPr id="5" name="Footer Placeholder 4"/>
          <p:cNvSpPr>
            <a:spLocks noGrp="1"/>
          </p:cNvSpPr>
          <p:nvPr>
            <p:ph type="ftr" sz="quarter" idx="11"/>
          </p:nvPr>
        </p:nvSpPr>
        <p:spPr bwMode="gray">
          <a:xfrm rot="5400000">
            <a:off x="6231508" y="3265933"/>
            <a:ext cx="3859795" cy="2286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7764406" y="295730"/>
            <a:ext cx="62864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9144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866216" y="4969927"/>
            <a:ext cx="661924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216" y="685800"/>
            <a:ext cx="661924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215" y="5536665"/>
            <a:ext cx="661924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pPr/>
              <a:t>3/30/2019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9144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861598" y="1063417"/>
            <a:ext cx="6623862"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866216" y="3543300"/>
            <a:ext cx="6619244"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pPr/>
              <a:t>3/30/2019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9144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661175" y="607336"/>
            <a:ext cx="601434"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7413344" y="2613787"/>
            <a:ext cx="48957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86408" y="982134"/>
            <a:ext cx="6340430"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459459" y="3678766"/>
            <a:ext cx="5798414"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866216" y="5029200"/>
            <a:ext cx="6933673"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pPr/>
              <a:t>3/30/2019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9144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866216" y="2370667"/>
            <a:ext cx="6619245"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216" y="5024967"/>
            <a:ext cx="6619244"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pPr/>
              <a:t>3/30/2019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216" y="973668"/>
            <a:ext cx="6619244"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866215" y="2603502"/>
            <a:ext cx="23564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866215" y="3179765"/>
            <a:ext cx="23564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384541" y="2603500"/>
            <a:ext cx="2360257"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384541" y="3179764"/>
            <a:ext cx="2360257"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16101" y="2603501"/>
            <a:ext cx="235929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916247" y="3179763"/>
            <a:ext cx="2359152"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302978" y="2569634"/>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29301" y="2569634"/>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pPr/>
              <a:t>3/30/2019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216" y="973668"/>
            <a:ext cx="6619244"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866215" y="4532844"/>
            <a:ext cx="228782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000915" y="2603500"/>
            <a:ext cx="201843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866215" y="5109106"/>
            <a:ext cx="2287829"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26649" y="4532845"/>
            <a:ext cx="2287829"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3561347" y="2603500"/>
            <a:ext cx="201843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427629" y="5109105"/>
            <a:ext cx="2287829"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87082" y="4532845"/>
            <a:ext cx="228832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6122273" y="2603500"/>
            <a:ext cx="201843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987081" y="5109104"/>
            <a:ext cx="2288322"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3304373" y="2569634"/>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5848352" y="2569634"/>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pPr/>
              <a:t>3/30/2019</a:t>
            </a:fld>
            <a:endParaRPr lang="en-US" dirty="0"/>
          </a:p>
        </p:txBody>
      </p:sp>
      <p:sp>
        <p:nvSpPr>
          <p:cNvPr id="8" name="Footer Placeholder 7"/>
          <p:cNvSpPr>
            <a:spLocks noGrp="1"/>
          </p:cNvSpPr>
          <p:nvPr>
            <p:ph type="ftr" sz="quarter" idx="11"/>
          </p:nvPr>
        </p:nvSpPr>
        <p:spPr>
          <a:xfrm>
            <a:off x="420833" y="6391839"/>
            <a:ext cx="273321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66216" y="973668"/>
            <a:ext cx="6619244"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66216" y="2603500"/>
            <a:ext cx="6619244"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21580" y="6391839"/>
            <a:ext cx="742949" cy="304799"/>
          </a:xfrm>
        </p:spPr>
        <p:txBody>
          <a:bodyPr/>
          <a:lstStyle/>
          <a:p>
            <a:fld id="{53086D93-FCAC-47E0-A2EE-787E62CA814C}" type="datetimeFigureOut">
              <a:rPr lang="en-US" dirty="0"/>
              <a:pPr/>
              <a:t>3/30/2019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9144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6438927" y="1278467"/>
            <a:ext cx="1057474"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66216" y="1278467"/>
            <a:ext cx="4692019"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989829" y="6391839"/>
            <a:ext cx="744101" cy="304799"/>
          </a:xfrm>
        </p:spPr>
        <p:txBody>
          <a:bodyPr/>
          <a:lstStyle/>
          <a:p>
            <a:fld id="{CDA879A6-0FD0-4734-A311-86BFCA472E6E}" type="datetimeFigureOut">
              <a:rPr lang="en-US" dirty="0"/>
              <a:pPr/>
              <a:t>3/30/2019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66216" y="2603500"/>
            <a:ext cx="6619244"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pPr/>
              <a:t>3/30/2019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9144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866216" y="2677645"/>
            <a:ext cx="3263269"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5171670" y="2677644"/>
            <a:ext cx="2818159"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pPr/>
              <a:t>3/30/2019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66215" y="2603501"/>
            <a:ext cx="3618869"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56535" y="2603500"/>
            <a:ext cx="361886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pPr/>
              <a:t>3/30/2019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6216" y="2603500"/>
            <a:ext cx="36188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66215" y="3179763"/>
            <a:ext cx="3618869"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56535" y="2603500"/>
            <a:ext cx="361886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56535" y="3179763"/>
            <a:ext cx="361886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pPr/>
              <a:t>3/30/2019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866216" y="973668"/>
            <a:ext cx="6571060"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pPr/>
              <a:t>3/30/2019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pPr/>
              <a:t>3/30/2019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9144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866216" y="1295400"/>
            <a:ext cx="209486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335859" y="1447800"/>
            <a:ext cx="3892550"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215" y="3129281"/>
            <a:ext cx="2094869"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pPr/>
              <a:t>3/30/2019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9144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866216" y="1693334"/>
            <a:ext cx="2898851"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910903" y="1143000"/>
            <a:ext cx="242039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866216" y="3657600"/>
            <a:ext cx="2894409"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pPr/>
              <a:t>3/30/2019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9144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866216" y="973668"/>
            <a:ext cx="6571060"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6216" y="2603500"/>
            <a:ext cx="6571060"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89829" y="6391839"/>
            <a:ext cx="74294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pPr/>
              <a:t>3/30/2019</a:t>
            </a:fld>
            <a:endParaRPr lang="en-US" dirty="0"/>
          </a:p>
        </p:txBody>
      </p:sp>
      <p:sp>
        <p:nvSpPr>
          <p:cNvPr id="5" name="Footer Placeholder 4"/>
          <p:cNvSpPr>
            <a:spLocks noGrp="1"/>
          </p:cNvSpPr>
          <p:nvPr>
            <p:ph type="ftr" sz="quarter" idx="3"/>
          </p:nvPr>
        </p:nvSpPr>
        <p:spPr>
          <a:xfrm>
            <a:off x="420833" y="6391839"/>
            <a:ext cx="2894846"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7764406" y="295730"/>
            <a:ext cx="62864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68036" y="692727"/>
            <a:ext cx="7772400" cy="5361709"/>
          </a:xfrm>
        </p:spPr>
        <p:txBody>
          <a:bodyPr>
            <a:normAutofit/>
          </a:bodyPr>
          <a:lstStyle/>
          <a:p>
            <a:endParaRPr lang="en-US" sz="4000" b="1" dirty="0">
              <a:solidFill>
                <a:schemeClr val="bg1"/>
              </a:solidFill>
            </a:endParaRPr>
          </a:p>
          <a:p>
            <a:endParaRPr lang="en-US" sz="4000" b="1" dirty="0">
              <a:solidFill>
                <a:schemeClr val="bg1"/>
              </a:solidFill>
            </a:endParaRPr>
          </a:p>
          <a:p>
            <a:endParaRPr lang="en-US" sz="4000" b="1" dirty="0">
              <a:solidFill>
                <a:schemeClr val="bg1"/>
              </a:solidFill>
            </a:endParaRPr>
          </a:p>
          <a:p>
            <a:pPr algn="ctr"/>
            <a:r>
              <a:rPr lang="en-US" sz="3600" b="1" dirty="0">
                <a:solidFill>
                  <a:schemeClr val="bg1"/>
                </a:solidFill>
                <a:latin typeface="Times New Roman" panose="02020603050405020304" pitchFamily="18" charset="0"/>
                <a:cs typeface="Times New Roman" panose="02020603050405020304" pitchFamily="18" charset="0"/>
              </a:rPr>
              <a:t>OCCUPATIONAL HEALTH</a:t>
            </a:r>
            <a:endParaRPr lang="en-US" sz="6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3541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03564" y="886691"/>
            <a:ext cx="7371444" cy="5694218"/>
          </a:xfrm>
        </p:spPr>
        <p:txBody>
          <a:bodyPr>
            <a:normAutofit/>
          </a:bodyPr>
          <a:lstStyle/>
          <a:p>
            <a:pPr algn="ctr">
              <a:lnSpc>
                <a:spcPct val="150000"/>
              </a:lnSpc>
              <a:buClr>
                <a:schemeClr val="bg1"/>
              </a:buClr>
              <a:buSzPct val="90000"/>
            </a:pPr>
            <a:r>
              <a:rPr lang="en-US" sz="3600" b="1" u="sng" cap="none" dirty="0">
                <a:solidFill>
                  <a:schemeClr val="bg1"/>
                </a:solidFill>
                <a:latin typeface="Times New Roman" pitchFamily="18" charset="0"/>
                <a:cs typeface="Times New Roman" pitchFamily="18" charset="0"/>
              </a:rPr>
              <a:t>Components of Occupational Health Services</a:t>
            </a:r>
            <a:endParaRPr lang="en-US" sz="3600" b="1" cap="none" dirty="0">
              <a:solidFill>
                <a:schemeClr val="bg1"/>
              </a:solidFill>
              <a:latin typeface="Times New Roman" pitchFamily="18" charset="0"/>
              <a:cs typeface="Times New Roman" pitchFamily="18" charset="0"/>
            </a:endParaRPr>
          </a:p>
          <a:p>
            <a:pPr marL="571500" indent="-571500">
              <a:lnSpc>
                <a:spcPct val="150000"/>
              </a:lnSpc>
              <a:buClr>
                <a:schemeClr val="bg1"/>
              </a:buClr>
              <a:buSzPct val="90000"/>
              <a:buFont typeface="Arial" panose="020B0604020202020204" pitchFamily="34" charset="0"/>
              <a:buChar char="•"/>
            </a:pPr>
            <a:r>
              <a:rPr lang="en-US" sz="3600" b="1" cap="none" dirty="0">
                <a:solidFill>
                  <a:schemeClr val="bg1"/>
                </a:solidFill>
                <a:latin typeface="Times New Roman" pitchFamily="18" charset="0"/>
                <a:cs typeface="Times New Roman" pitchFamily="18" charset="0"/>
              </a:rPr>
              <a:t>Medical </a:t>
            </a:r>
          </a:p>
          <a:p>
            <a:pPr marL="571500" indent="-571500">
              <a:lnSpc>
                <a:spcPct val="150000"/>
              </a:lnSpc>
              <a:buClr>
                <a:schemeClr val="bg1"/>
              </a:buClr>
              <a:buSzPct val="90000"/>
              <a:buFont typeface="Arial" panose="020B0604020202020204" pitchFamily="34" charset="0"/>
              <a:buChar char="•"/>
            </a:pPr>
            <a:r>
              <a:rPr lang="en-US" sz="3600" b="1" cap="none" dirty="0">
                <a:solidFill>
                  <a:schemeClr val="bg1"/>
                </a:solidFill>
                <a:latin typeface="Times New Roman" pitchFamily="18" charset="0"/>
                <a:cs typeface="Times New Roman" pitchFamily="18" charset="0"/>
              </a:rPr>
              <a:t>Environmental </a:t>
            </a:r>
          </a:p>
          <a:p>
            <a:pPr algn="ctr">
              <a:buClr>
                <a:schemeClr val="bg1"/>
              </a:buClr>
              <a:buSzPct val="90000"/>
            </a:pPr>
            <a:endParaRPr lang="en-US" sz="1600" b="1" cap="none" dirty="0">
              <a:solidFill>
                <a:schemeClr val="bg1"/>
              </a:solidFill>
              <a:latin typeface="Times New Roman" pitchFamily="18" charset="0"/>
              <a:cs typeface="Times New Roman" pitchFamily="18" charset="0"/>
            </a:endParaRPr>
          </a:p>
          <a:p>
            <a:pPr algn="just">
              <a:buClr>
                <a:schemeClr val="bg1"/>
              </a:buClr>
              <a:buSzPct val="90000"/>
            </a:pPr>
            <a:endParaRPr lang="en-US" sz="2400" b="1" cap="none" dirty="0">
              <a:solidFill>
                <a:schemeClr val="bg1"/>
              </a:solidFill>
              <a:latin typeface="Times New Roman" pitchFamily="18" charset="0"/>
              <a:cs typeface="Times New Roman" pitchFamily="18" charset="0"/>
            </a:endParaRPr>
          </a:p>
          <a:p>
            <a:pPr algn="just">
              <a:lnSpc>
                <a:spcPct val="150000"/>
              </a:lnSpc>
              <a:buClr>
                <a:schemeClr val="bg1"/>
              </a:buClr>
              <a:buSzPct val="90000"/>
              <a:buFont typeface="Arial" pitchFamily="34" charset="0"/>
              <a:buChar char="•"/>
            </a:pPr>
            <a:endParaRPr lang="en-US" sz="2400" b="1" cap="none" dirty="0">
              <a:solidFill>
                <a:schemeClr val="bg1"/>
              </a:solidFill>
              <a:latin typeface="Times New Roman" pitchFamily="18" charset="0"/>
              <a:cs typeface="Times New Roman" pitchFamily="18" charset="0"/>
            </a:endParaRPr>
          </a:p>
          <a:p>
            <a:pPr algn="just">
              <a:lnSpc>
                <a:spcPct val="150000"/>
              </a:lnSpc>
              <a:buClr>
                <a:schemeClr val="bg1"/>
              </a:buClr>
              <a:buSzPct val="90000"/>
              <a:buFont typeface="Arial" pitchFamily="34" charset="0"/>
              <a:buChar char="•"/>
            </a:pPr>
            <a:endParaRPr lang="en-US" sz="2400" b="1" dirty="0">
              <a:solidFill>
                <a:schemeClr val="bg1"/>
              </a:solidFill>
              <a:latin typeface="Times New Roman" pitchFamily="18" charset="0"/>
              <a:cs typeface="Times New Roman" pitchFamily="18" charset="0"/>
            </a:endParaRPr>
          </a:p>
          <a:p>
            <a:endParaRPr lang="en-US" sz="24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23541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89089" y="0"/>
            <a:ext cx="7565822" cy="6386946"/>
          </a:xfrm>
        </p:spPr>
        <p:txBody>
          <a:bodyPr>
            <a:normAutofit fontScale="92500" lnSpcReduction="10000"/>
          </a:bodyPr>
          <a:lstStyle/>
          <a:p>
            <a:pPr algn="ctr">
              <a:buClr>
                <a:schemeClr val="bg1"/>
              </a:buClr>
              <a:buSzPct val="90000"/>
            </a:pPr>
            <a:endParaRPr lang="en-US" sz="3000" b="1" cap="none" dirty="0">
              <a:solidFill>
                <a:schemeClr val="bg1"/>
              </a:solidFill>
              <a:latin typeface="Times New Roman" pitchFamily="18" charset="0"/>
              <a:cs typeface="Times New Roman" pitchFamily="18" charset="0"/>
            </a:endParaRPr>
          </a:p>
          <a:p>
            <a:pPr marL="457200" indent="-457200" algn="just">
              <a:buClr>
                <a:schemeClr val="bg1"/>
              </a:buClr>
              <a:buSzPct val="90000"/>
              <a:buFont typeface="Wingdings" panose="05000000000000000000" pitchFamily="2" charset="2"/>
              <a:buChar char="ü"/>
            </a:pPr>
            <a:r>
              <a:rPr lang="en-US" sz="3000" b="1" u="sng" cap="none" dirty="0">
                <a:solidFill>
                  <a:schemeClr val="bg1"/>
                </a:solidFill>
                <a:latin typeface="Times New Roman" pitchFamily="18" charset="0"/>
                <a:cs typeface="Times New Roman" pitchFamily="18" charset="0"/>
              </a:rPr>
              <a:t>Medical:</a:t>
            </a:r>
          </a:p>
          <a:p>
            <a:pPr algn="just">
              <a:buClr>
                <a:schemeClr val="bg1"/>
              </a:buClr>
              <a:buSzPct val="90000"/>
            </a:pPr>
            <a:r>
              <a:rPr lang="en-US" sz="1100" b="1" u="sng" cap="none" dirty="0">
                <a:solidFill>
                  <a:schemeClr val="bg1"/>
                </a:solidFill>
                <a:latin typeface="Times New Roman" pitchFamily="18" charset="0"/>
                <a:cs typeface="Times New Roman" pitchFamily="18" charset="0"/>
              </a:rPr>
              <a:t> </a:t>
            </a:r>
            <a:endParaRPr lang="en-US" sz="100" b="1" u="sng" cap="none" dirty="0">
              <a:solidFill>
                <a:schemeClr val="bg1"/>
              </a:solidFill>
              <a:latin typeface="Times New Roman" pitchFamily="18" charset="0"/>
              <a:cs typeface="Times New Roman" pitchFamily="18" charset="0"/>
            </a:endParaRPr>
          </a:p>
          <a:p>
            <a:pPr algn="just">
              <a:buClr>
                <a:schemeClr val="bg1"/>
              </a:buClr>
              <a:buSzPct val="90000"/>
              <a:buFont typeface="Arial" pitchFamily="34" charset="0"/>
              <a:buChar char="•"/>
            </a:pPr>
            <a:r>
              <a:rPr lang="en-US" sz="3000" b="1" cap="none" dirty="0">
                <a:solidFill>
                  <a:schemeClr val="bg1"/>
                </a:solidFill>
                <a:latin typeface="Times New Roman" pitchFamily="18" charset="0"/>
                <a:cs typeface="Times New Roman" pitchFamily="18" charset="0"/>
              </a:rPr>
              <a:t> They are carried by </a:t>
            </a:r>
            <a:r>
              <a:rPr lang="en-US" sz="3000" b="1" u="sng" cap="none" dirty="0">
                <a:solidFill>
                  <a:schemeClr val="bg1"/>
                </a:solidFill>
                <a:latin typeface="Times New Roman" pitchFamily="18" charset="0"/>
                <a:cs typeface="Times New Roman" pitchFamily="18" charset="0"/>
              </a:rPr>
              <a:t>occupational physician</a:t>
            </a:r>
            <a:r>
              <a:rPr lang="en-US" sz="3000" b="1" cap="none" dirty="0">
                <a:solidFill>
                  <a:schemeClr val="bg1"/>
                </a:solidFill>
                <a:latin typeface="Times New Roman" pitchFamily="18" charset="0"/>
                <a:cs typeface="Times New Roman" pitchFamily="18" charset="0"/>
              </a:rPr>
              <a:t>(s), </a:t>
            </a:r>
            <a:r>
              <a:rPr lang="en-US" sz="3000" b="1" u="sng" cap="none" dirty="0">
                <a:solidFill>
                  <a:schemeClr val="bg1"/>
                </a:solidFill>
                <a:latin typeface="Times New Roman" pitchFamily="18" charset="0"/>
                <a:cs typeface="Times New Roman" pitchFamily="18" charset="0"/>
              </a:rPr>
              <a:t>nurse</a:t>
            </a:r>
            <a:r>
              <a:rPr lang="en-US" sz="3000" b="1" cap="none" dirty="0">
                <a:solidFill>
                  <a:schemeClr val="bg1"/>
                </a:solidFill>
                <a:latin typeface="Times New Roman" pitchFamily="18" charset="0"/>
                <a:cs typeface="Times New Roman" pitchFamily="18" charset="0"/>
              </a:rPr>
              <a:t>(s), and </a:t>
            </a:r>
            <a:r>
              <a:rPr lang="en-US" sz="3000" b="1" u="sng" cap="none" dirty="0">
                <a:solidFill>
                  <a:schemeClr val="bg1"/>
                </a:solidFill>
                <a:latin typeface="Times New Roman" pitchFamily="18" charset="0"/>
                <a:cs typeface="Times New Roman" pitchFamily="18" charset="0"/>
              </a:rPr>
              <a:t>technician</a:t>
            </a:r>
            <a:r>
              <a:rPr lang="en-US" sz="3000" b="1" cap="none" dirty="0">
                <a:solidFill>
                  <a:schemeClr val="bg1"/>
                </a:solidFill>
                <a:latin typeface="Times New Roman" pitchFamily="18" charset="0"/>
                <a:cs typeface="Times New Roman" pitchFamily="18" charset="0"/>
              </a:rPr>
              <a:t>(s):</a:t>
            </a:r>
          </a:p>
          <a:p>
            <a:pPr algn="just"/>
            <a:r>
              <a:rPr lang="en-US" sz="3000" b="1" cap="none" dirty="0">
                <a:solidFill>
                  <a:schemeClr val="bg1"/>
                </a:solidFill>
                <a:latin typeface="Times New Roman" pitchFamily="18" charset="0"/>
                <a:cs typeface="Times New Roman" pitchFamily="18" charset="0"/>
              </a:rPr>
              <a:t>- Pre-employment medical examination.</a:t>
            </a:r>
          </a:p>
          <a:p>
            <a:pPr algn="just"/>
            <a:r>
              <a:rPr lang="en-US" sz="3000" b="1" cap="none" dirty="0">
                <a:solidFill>
                  <a:schemeClr val="bg1"/>
                </a:solidFill>
                <a:latin typeface="Times New Roman" pitchFamily="18" charset="0"/>
                <a:cs typeface="Times New Roman" pitchFamily="18" charset="0"/>
              </a:rPr>
              <a:t>- Periodic medical examination.</a:t>
            </a:r>
          </a:p>
          <a:p>
            <a:pPr algn="just"/>
            <a:r>
              <a:rPr lang="en-US" sz="3000" b="1" cap="none" dirty="0">
                <a:solidFill>
                  <a:schemeClr val="bg1"/>
                </a:solidFill>
                <a:latin typeface="Times New Roman" pitchFamily="18" charset="0"/>
                <a:cs typeface="Times New Roman" pitchFamily="18" charset="0"/>
              </a:rPr>
              <a:t>- First aid and management of emergencies.</a:t>
            </a:r>
          </a:p>
          <a:p>
            <a:pPr algn="just"/>
            <a:r>
              <a:rPr lang="en-US" sz="3000" b="1" cap="none" dirty="0">
                <a:solidFill>
                  <a:schemeClr val="bg1"/>
                </a:solidFill>
                <a:latin typeface="Times New Roman" pitchFamily="18" charset="0"/>
                <a:cs typeface="Times New Roman" pitchFamily="18" charset="0"/>
              </a:rPr>
              <a:t>- Treatment of common diseases and causalities.</a:t>
            </a:r>
          </a:p>
          <a:p>
            <a:pPr algn="just"/>
            <a:r>
              <a:rPr lang="en-US" sz="3000" b="1" cap="none" dirty="0">
                <a:solidFill>
                  <a:schemeClr val="bg1"/>
                </a:solidFill>
                <a:latin typeface="Times New Roman" pitchFamily="18" charset="0"/>
                <a:cs typeface="Times New Roman" pitchFamily="18" charset="0"/>
              </a:rPr>
              <a:t>- Health education.</a:t>
            </a:r>
          </a:p>
          <a:p>
            <a:pPr algn="just"/>
            <a:r>
              <a:rPr lang="en-US" sz="3000" b="1" cap="none" dirty="0">
                <a:solidFill>
                  <a:schemeClr val="bg1"/>
                </a:solidFill>
                <a:latin typeface="Times New Roman" pitchFamily="18" charset="0"/>
                <a:cs typeface="Times New Roman" pitchFamily="18" charset="0"/>
              </a:rPr>
              <a:t>- Care of workers nutrition.</a:t>
            </a:r>
          </a:p>
          <a:p>
            <a:pPr algn="just"/>
            <a:r>
              <a:rPr lang="en-US" sz="3000" b="1" cap="none" dirty="0">
                <a:solidFill>
                  <a:schemeClr val="bg1"/>
                </a:solidFill>
                <a:latin typeface="Times New Roman" pitchFamily="18" charset="0"/>
                <a:cs typeface="Times New Roman" pitchFamily="18" charset="0"/>
              </a:rPr>
              <a:t>- Records and statistics.</a:t>
            </a:r>
          </a:p>
          <a:p>
            <a:pPr algn="just"/>
            <a:r>
              <a:rPr lang="en-US" sz="3000" b="1" cap="none" dirty="0">
                <a:solidFill>
                  <a:schemeClr val="bg1"/>
                </a:solidFill>
                <a:latin typeface="Times New Roman" pitchFamily="18" charset="0"/>
                <a:cs typeface="Times New Roman" pitchFamily="18" charset="0"/>
              </a:rPr>
              <a:t>- Control of communicable diseases.</a:t>
            </a:r>
          </a:p>
          <a:p>
            <a:pPr algn="just">
              <a:buClr>
                <a:schemeClr val="bg1"/>
              </a:buClr>
              <a:buSzPct val="90000"/>
              <a:buFont typeface="Arial" pitchFamily="34" charset="0"/>
              <a:buChar char="•"/>
            </a:pPr>
            <a:endParaRPr lang="en-US" sz="2400" b="1" cap="none" dirty="0">
              <a:solidFill>
                <a:schemeClr val="bg1"/>
              </a:solidFill>
              <a:latin typeface="Times New Roman" pitchFamily="18" charset="0"/>
              <a:cs typeface="Times New Roman" pitchFamily="18" charset="0"/>
            </a:endParaRPr>
          </a:p>
          <a:p>
            <a:pPr algn="just">
              <a:lnSpc>
                <a:spcPct val="150000"/>
              </a:lnSpc>
              <a:buClr>
                <a:schemeClr val="bg1"/>
              </a:buClr>
              <a:buSzPct val="90000"/>
              <a:buFont typeface="Arial" pitchFamily="34" charset="0"/>
              <a:buChar char="•"/>
            </a:pPr>
            <a:endParaRPr lang="en-US" sz="2400" b="1" cap="none" dirty="0">
              <a:solidFill>
                <a:schemeClr val="bg1"/>
              </a:solidFill>
              <a:latin typeface="Times New Roman" pitchFamily="18" charset="0"/>
              <a:cs typeface="Times New Roman" pitchFamily="18" charset="0"/>
            </a:endParaRPr>
          </a:p>
          <a:p>
            <a:pPr algn="just">
              <a:lnSpc>
                <a:spcPct val="150000"/>
              </a:lnSpc>
              <a:buClr>
                <a:schemeClr val="bg1"/>
              </a:buClr>
              <a:buSzPct val="90000"/>
              <a:buFont typeface="Arial" pitchFamily="34" charset="0"/>
              <a:buChar char="•"/>
            </a:pPr>
            <a:endParaRPr lang="en-US" sz="2400" b="1" dirty="0">
              <a:solidFill>
                <a:schemeClr val="bg1"/>
              </a:solidFill>
              <a:latin typeface="Times New Roman" pitchFamily="18" charset="0"/>
              <a:cs typeface="Times New Roman" pitchFamily="18" charset="0"/>
            </a:endParaRPr>
          </a:p>
          <a:p>
            <a:endParaRPr lang="en-US" sz="24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808259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45127" y="526473"/>
            <a:ext cx="7453746" cy="6049887"/>
          </a:xfrm>
        </p:spPr>
        <p:txBody>
          <a:bodyPr>
            <a:normAutofit lnSpcReduction="10000"/>
          </a:bodyPr>
          <a:lstStyle/>
          <a:p>
            <a:pPr marL="342900" indent="-342900" algn="just">
              <a:buClr>
                <a:schemeClr val="bg1"/>
              </a:buClr>
              <a:buSzPct val="90000"/>
              <a:buFont typeface="Wingdings" panose="05000000000000000000" pitchFamily="2" charset="2"/>
              <a:buChar char="ü"/>
            </a:pPr>
            <a:r>
              <a:rPr lang="en-US" sz="3000" b="1" u="sng" cap="none" dirty="0">
                <a:solidFill>
                  <a:schemeClr val="bg1"/>
                </a:solidFill>
                <a:latin typeface="Times New Roman" pitchFamily="18" charset="0"/>
                <a:cs typeface="Times New Roman" pitchFamily="18" charset="0"/>
              </a:rPr>
              <a:t>Environmental:</a:t>
            </a:r>
          </a:p>
          <a:p>
            <a:pPr algn="just">
              <a:buClr>
                <a:schemeClr val="bg1"/>
              </a:buClr>
              <a:buSzPct val="90000"/>
              <a:buFont typeface="Arial" pitchFamily="34" charset="0"/>
              <a:buChar char="•"/>
            </a:pPr>
            <a:r>
              <a:rPr lang="en-US" sz="3000" b="1" cap="none" dirty="0">
                <a:solidFill>
                  <a:schemeClr val="bg1"/>
                </a:solidFill>
                <a:latin typeface="Times New Roman" pitchFamily="18" charset="0"/>
                <a:cs typeface="Times New Roman" pitchFamily="18" charset="0"/>
              </a:rPr>
              <a:t> They are carried by occupational hygienist(s) (engineer or chemist), social worker :</a:t>
            </a:r>
          </a:p>
          <a:p>
            <a:pPr algn="just">
              <a:buClr>
                <a:schemeClr val="bg1"/>
              </a:buClr>
              <a:buSzPct val="90000"/>
            </a:pPr>
            <a:endParaRPr lang="en-US" sz="3000" b="1" cap="none" dirty="0">
              <a:solidFill>
                <a:schemeClr val="bg1"/>
              </a:solidFill>
              <a:latin typeface="Times New Roman" pitchFamily="18" charset="0"/>
              <a:cs typeface="Times New Roman" pitchFamily="18" charset="0"/>
            </a:endParaRPr>
          </a:p>
          <a:p>
            <a:pPr algn="just"/>
            <a:r>
              <a:rPr lang="en-US" sz="3000" b="1" cap="none" dirty="0">
                <a:solidFill>
                  <a:schemeClr val="bg1"/>
                </a:solidFill>
                <a:latin typeface="Times New Roman" pitchFamily="18" charset="0"/>
                <a:cs typeface="Times New Roman" pitchFamily="18" charset="0"/>
              </a:rPr>
              <a:t>- </a:t>
            </a:r>
            <a:r>
              <a:rPr lang="en-US" sz="3000" b="1" u="sng" cap="none" dirty="0">
                <a:solidFill>
                  <a:schemeClr val="bg1"/>
                </a:solidFill>
                <a:latin typeface="Times New Roman" pitchFamily="18" charset="0"/>
                <a:cs typeface="Times New Roman" pitchFamily="18" charset="0"/>
              </a:rPr>
              <a:t>Periodic monitoring of different types of exposure</a:t>
            </a:r>
            <a:r>
              <a:rPr lang="en-US" sz="3000" b="1" cap="none" dirty="0">
                <a:solidFill>
                  <a:schemeClr val="bg1"/>
                </a:solidFill>
                <a:latin typeface="Times New Roman" pitchFamily="18" charset="0"/>
                <a:cs typeface="Times New Roman" pitchFamily="18" charset="0"/>
              </a:rPr>
              <a:t> and assure that exposure at the work places don’t exceed the allowable levels or concentration. </a:t>
            </a:r>
          </a:p>
          <a:p>
            <a:pPr algn="just"/>
            <a:r>
              <a:rPr lang="en-US" sz="3000" b="1" cap="none" dirty="0">
                <a:solidFill>
                  <a:schemeClr val="bg1"/>
                </a:solidFill>
                <a:latin typeface="Times New Roman" pitchFamily="18" charset="0"/>
                <a:cs typeface="Times New Roman" pitchFamily="18" charset="0"/>
              </a:rPr>
              <a:t>- Advice how </a:t>
            </a:r>
            <a:r>
              <a:rPr lang="en-US" sz="3000" b="1" u="sng" cap="none" dirty="0">
                <a:solidFill>
                  <a:schemeClr val="bg1"/>
                </a:solidFill>
                <a:latin typeface="Times New Roman" pitchFamily="18" charset="0"/>
                <a:cs typeface="Times New Roman" pitchFamily="18" charset="0"/>
              </a:rPr>
              <a:t>to ameliorate the working condition</a:t>
            </a:r>
            <a:r>
              <a:rPr lang="en-US" sz="3000" b="1" cap="none" dirty="0">
                <a:solidFill>
                  <a:schemeClr val="bg1"/>
                </a:solidFill>
                <a:latin typeface="Times New Roman" pitchFamily="18" charset="0"/>
                <a:cs typeface="Times New Roman" pitchFamily="18" charset="0"/>
              </a:rPr>
              <a:t> as illumination - ventilation - housekeeping etc....</a:t>
            </a:r>
          </a:p>
        </p:txBody>
      </p:sp>
    </p:spTree>
    <p:extLst>
      <p:ext uri="{BB962C8B-B14F-4D97-AF65-F5344CB8AC3E}">
        <p14:creationId xmlns:p14="http://schemas.microsoft.com/office/powerpoint/2010/main" val="1823541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41696" y="457199"/>
            <a:ext cx="7287904" cy="5957250"/>
          </a:xfrm>
        </p:spPr>
        <p:txBody>
          <a:bodyPr>
            <a:normAutofit/>
          </a:bodyPr>
          <a:lstStyle/>
          <a:p>
            <a:pPr algn="just"/>
            <a:endParaRPr lang="en-US" sz="3300" b="1" cap="none" dirty="0">
              <a:solidFill>
                <a:schemeClr val="bg1"/>
              </a:solidFill>
              <a:latin typeface="Times New Roman" pitchFamily="18" charset="0"/>
              <a:cs typeface="Times New Roman" pitchFamily="18" charset="0"/>
            </a:endParaRPr>
          </a:p>
          <a:p>
            <a:pPr algn="just"/>
            <a:r>
              <a:rPr lang="en-US" sz="3300" b="1" cap="none" dirty="0">
                <a:solidFill>
                  <a:schemeClr val="bg1"/>
                </a:solidFill>
                <a:latin typeface="Times New Roman" pitchFamily="18" charset="0"/>
                <a:cs typeface="Times New Roman" pitchFamily="18" charset="0"/>
              </a:rPr>
              <a:t>- </a:t>
            </a:r>
            <a:r>
              <a:rPr lang="en-US" sz="3200" b="1" u="sng" cap="none" dirty="0">
                <a:solidFill>
                  <a:schemeClr val="bg1"/>
                </a:solidFill>
                <a:latin typeface="Times New Roman" pitchFamily="18" charset="0"/>
                <a:cs typeface="Times New Roman" pitchFamily="18" charset="0"/>
              </a:rPr>
              <a:t>Advice how to adopt and ameliorate the interpersonal relation-ship to be cooperative rather than competitive</a:t>
            </a:r>
            <a:r>
              <a:rPr lang="en-US" sz="3200" b="1" cap="none" dirty="0">
                <a:solidFill>
                  <a:schemeClr val="bg1"/>
                </a:solidFill>
                <a:latin typeface="Times New Roman" pitchFamily="18" charset="0"/>
                <a:cs typeface="Times New Roman" pitchFamily="18" charset="0"/>
              </a:rPr>
              <a:t> (In developed countries psychological work stress is now the most important occupational exposure).</a:t>
            </a:r>
          </a:p>
          <a:p>
            <a:endParaRPr lang="en-US" sz="24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417255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86691" y="0"/>
            <a:ext cx="7370618" cy="6220691"/>
          </a:xfrm>
        </p:spPr>
        <p:txBody>
          <a:bodyPr>
            <a:normAutofit fontScale="92500" lnSpcReduction="10000"/>
          </a:bodyPr>
          <a:lstStyle/>
          <a:p>
            <a:pPr marL="342900" indent="-342900" algn="just">
              <a:buClr>
                <a:schemeClr val="bg1"/>
              </a:buClr>
              <a:buSzPct val="90000"/>
              <a:buFontTx/>
              <a:buChar char="-"/>
            </a:pPr>
            <a:endParaRPr lang="en-US" sz="3200" b="1" cap="none" dirty="0">
              <a:solidFill>
                <a:schemeClr val="bg1"/>
              </a:solidFill>
              <a:latin typeface="Times New Roman" pitchFamily="18" charset="0"/>
              <a:cs typeface="Times New Roman" pitchFamily="18" charset="0"/>
            </a:endParaRPr>
          </a:p>
          <a:p>
            <a:pPr marL="342900" indent="-342900" algn="just">
              <a:buClr>
                <a:schemeClr val="bg1"/>
              </a:buClr>
              <a:buSzPct val="90000"/>
              <a:buFontTx/>
              <a:buChar char="-"/>
            </a:pPr>
            <a:r>
              <a:rPr lang="en-US" sz="3500" b="1" cap="none" dirty="0">
                <a:solidFill>
                  <a:schemeClr val="bg1"/>
                </a:solidFill>
                <a:latin typeface="Times New Roman" pitchFamily="18" charset="0"/>
                <a:cs typeface="Times New Roman" pitchFamily="18" charset="0"/>
              </a:rPr>
              <a:t>Ergonomics:</a:t>
            </a:r>
          </a:p>
          <a:p>
            <a:pPr algn="just">
              <a:buClr>
                <a:schemeClr val="bg1"/>
              </a:buClr>
              <a:buSzPct val="90000"/>
            </a:pPr>
            <a:r>
              <a:rPr lang="en-US" sz="3200" b="1" cap="none" dirty="0">
                <a:solidFill>
                  <a:schemeClr val="bg1"/>
                </a:solidFill>
                <a:latin typeface="Times New Roman" pitchFamily="18" charset="0"/>
                <a:cs typeface="Times New Roman" pitchFamily="18" charset="0"/>
              </a:rPr>
              <a:t> </a:t>
            </a:r>
            <a:endParaRPr lang="en-US" sz="1900" b="1" cap="none" dirty="0">
              <a:solidFill>
                <a:schemeClr val="bg1"/>
              </a:solidFill>
              <a:latin typeface="Times New Roman" pitchFamily="18" charset="0"/>
              <a:cs typeface="Times New Roman" pitchFamily="18" charset="0"/>
            </a:endParaRPr>
          </a:p>
          <a:p>
            <a:pPr marL="457200" indent="-457200" algn="just">
              <a:buClr>
                <a:schemeClr val="bg1"/>
              </a:buClr>
              <a:buSzPct val="90000"/>
              <a:buFont typeface="Wingdings" panose="05000000000000000000" pitchFamily="2" charset="2"/>
              <a:buChar char="ü"/>
            </a:pPr>
            <a:r>
              <a:rPr lang="en-US" sz="3500" b="1" cap="none" dirty="0">
                <a:solidFill>
                  <a:schemeClr val="bg1"/>
                </a:solidFill>
                <a:latin typeface="Times New Roman" pitchFamily="18" charset="0"/>
                <a:cs typeface="Times New Roman" pitchFamily="18" charset="0"/>
              </a:rPr>
              <a:t>It is an applied science concerned with </a:t>
            </a:r>
            <a:r>
              <a:rPr lang="en-US" sz="3500" b="1" u="sng" cap="none" dirty="0">
                <a:solidFill>
                  <a:schemeClr val="bg1"/>
                </a:solidFill>
                <a:latin typeface="Times New Roman" pitchFamily="18" charset="0"/>
                <a:cs typeface="Times New Roman" pitchFamily="18" charset="0"/>
              </a:rPr>
              <a:t>designing and arranging things people use</a:t>
            </a:r>
            <a:r>
              <a:rPr lang="en-US" sz="3500" b="1" cap="none" dirty="0">
                <a:solidFill>
                  <a:schemeClr val="bg1"/>
                </a:solidFill>
                <a:latin typeface="Times New Roman" pitchFamily="18" charset="0"/>
                <a:cs typeface="Times New Roman" pitchFamily="18" charset="0"/>
              </a:rPr>
              <a:t> so that the people and things interact </a:t>
            </a:r>
            <a:r>
              <a:rPr lang="en-US" sz="3500" b="1" u="sng" cap="none" dirty="0">
                <a:solidFill>
                  <a:schemeClr val="bg1"/>
                </a:solidFill>
                <a:latin typeface="Times New Roman" pitchFamily="18" charset="0"/>
                <a:cs typeface="Times New Roman" pitchFamily="18" charset="0"/>
              </a:rPr>
              <a:t>most efficiently and safely</a:t>
            </a:r>
            <a:r>
              <a:rPr lang="en-US" sz="3500" b="1" cap="none" dirty="0">
                <a:solidFill>
                  <a:schemeClr val="bg1"/>
                </a:solidFill>
                <a:latin typeface="Times New Roman" pitchFamily="18" charset="0"/>
                <a:cs typeface="Times New Roman" pitchFamily="18" charset="0"/>
              </a:rPr>
              <a:t> (</a:t>
            </a:r>
            <a:r>
              <a:rPr lang="en-US" sz="3500" dirty="0"/>
              <a:t> </a:t>
            </a:r>
            <a:r>
              <a:rPr lang="en-US" sz="3500" b="1" cap="none" dirty="0">
                <a:solidFill>
                  <a:schemeClr val="bg1"/>
                </a:solidFill>
                <a:latin typeface="Times New Roman" pitchFamily="18" charset="0"/>
                <a:cs typeface="Times New Roman" pitchFamily="18" charset="0"/>
              </a:rPr>
              <a:t>fitting a job to a person) and</a:t>
            </a:r>
          </a:p>
          <a:p>
            <a:pPr algn="just">
              <a:buClr>
                <a:schemeClr val="bg1"/>
              </a:buClr>
              <a:buSzPct val="90000"/>
            </a:pPr>
            <a:endParaRPr lang="en-US" sz="1900" b="1" cap="none" dirty="0">
              <a:solidFill>
                <a:schemeClr val="bg1"/>
              </a:solidFill>
              <a:latin typeface="Times New Roman" pitchFamily="18" charset="0"/>
              <a:cs typeface="Times New Roman" pitchFamily="18" charset="0"/>
            </a:endParaRPr>
          </a:p>
          <a:p>
            <a:pPr marL="457200" indent="-457200" algn="just">
              <a:buClr>
                <a:schemeClr val="bg1"/>
              </a:buClr>
              <a:buSzPct val="90000"/>
              <a:buFont typeface="Wingdings" panose="05000000000000000000" pitchFamily="2" charset="2"/>
              <a:buChar char="ü"/>
            </a:pPr>
            <a:r>
              <a:rPr lang="en-US" sz="3500" b="1" cap="none" dirty="0">
                <a:solidFill>
                  <a:schemeClr val="bg1"/>
                </a:solidFill>
                <a:latin typeface="Times New Roman" pitchFamily="18" charset="0"/>
                <a:cs typeface="Times New Roman" pitchFamily="18" charset="0"/>
              </a:rPr>
              <a:t> helping </a:t>
            </a:r>
            <a:r>
              <a:rPr lang="en-US" sz="3500" b="1" u="sng" cap="none" dirty="0">
                <a:solidFill>
                  <a:schemeClr val="bg1"/>
                </a:solidFill>
                <a:latin typeface="Times New Roman" pitchFamily="18" charset="0"/>
                <a:cs typeface="Times New Roman" pitchFamily="18" charset="0"/>
              </a:rPr>
              <a:t>lessen muscle fatigue</a:t>
            </a:r>
            <a:r>
              <a:rPr lang="en-US" sz="3500" b="1" cap="none" dirty="0">
                <a:solidFill>
                  <a:schemeClr val="bg1"/>
                </a:solidFill>
                <a:latin typeface="Times New Roman" pitchFamily="18" charset="0"/>
                <a:cs typeface="Times New Roman" pitchFamily="18" charset="0"/>
              </a:rPr>
              <a:t>, increasing productivity and reducing the number and severity of work-related MSDs).</a:t>
            </a:r>
          </a:p>
          <a:p>
            <a:endParaRPr lang="en-US" sz="2400" b="1" cap="none"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23541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8562" y="692729"/>
            <a:ext cx="7786876" cy="5888387"/>
          </a:xfrm>
        </p:spPr>
        <p:txBody>
          <a:bodyPr>
            <a:normAutofit/>
          </a:bodyPr>
          <a:lstStyle/>
          <a:p>
            <a:pPr>
              <a:buClr>
                <a:schemeClr val="bg1"/>
              </a:buClr>
              <a:buSzPct val="90000"/>
            </a:pPr>
            <a:endParaRPr lang="en-US" sz="2400" b="1" dirty="0">
              <a:solidFill>
                <a:schemeClr val="bg1"/>
              </a:solidFill>
              <a:latin typeface="Times New Roman" pitchFamily="18" charset="0"/>
              <a:cs typeface="Times New Roman" pitchFamily="18" charset="0"/>
            </a:endParaRPr>
          </a:p>
          <a:p>
            <a:pPr algn="ctr">
              <a:lnSpc>
                <a:spcPct val="110000"/>
              </a:lnSpc>
              <a:buClr>
                <a:schemeClr val="bg1"/>
              </a:buClr>
              <a:buSzPct val="90000"/>
            </a:pPr>
            <a:r>
              <a:rPr lang="en-US" sz="2400" b="1" dirty="0">
                <a:solidFill>
                  <a:schemeClr val="bg1"/>
                </a:solidFill>
                <a:latin typeface="Times New Roman" pitchFamily="18" charset="0"/>
                <a:cs typeface="Times New Roman" pitchFamily="18" charset="0"/>
              </a:rPr>
              <a:t> </a:t>
            </a:r>
          </a:p>
          <a:p>
            <a:pPr algn="ctr">
              <a:lnSpc>
                <a:spcPct val="110000"/>
              </a:lnSpc>
              <a:buClr>
                <a:schemeClr val="bg1"/>
              </a:buClr>
              <a:buSzPct val="90000"/>
            </a:pPr>
            <a:endParaRPr lang="en-US" sz="2400" b="1" cap="none" dirty="0">
              <a:solidFill>
                <a:schemeClr val="bg1"/>
              </a:solidFill>
              <a:latin typeface="Times New Roman" pitchFamily="18" charset="0"/>
              <a:cs typeface="Times New Roman" pitchFamily="18" charset="0"/>
            </a:endParaRPr>
          </a:p>
          <a:p>
            <a:pPr algn="ctr">
              <a:lnSpc>
                <a:spcPct val="110000"/>
              </a:lnSpc>
              <a:buClr>
                <a:schemeClr val="bg1"/>
              </a:buClr>
              <a:buSzPct val="90000"/>
            </a:pPr>
            <a:r>
              <a:rPr lang="en-US" sz="4400" b="1" cap="none" dirty="0">
                <a:solidFill>
                  <a:schemeClr val="bg1"/>
                </a:solidFill>
                <a:latin typeface="Times New Roman" pitchFamily="18" charset="0"/>
                <a:cs typeface="Times New Roman" pitchFamily="18" charset="0"/>
              </a:rPr>
              <a:t>General methods of prevention of occupational diseases</a:t>
            </a:r>
            <a:endParaRPr lang="en-US" sz="30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485818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6980" y="498765"/>
            <a:ext cx="7451678" cy="5888387"/>
          </a:xfrm>
        </p:spPr>
        <p:txBody>
          <a:bodyPr>
            <a:normAutofit/>
          </a:bodyPr>
          <a:lstStyle/>
          <a:p>
            <a:pPr>
              <a:buClr>
                <a:schemeClr val="bg1"/>
              </a:buClr>
              <a:buSzPct val="90000"/>
            </a:pPr>
            <a:endParaRPr lang="en-US" sz="2400" b="1" dirty="0">
              <a:solidFill>
                <a:schemeClr val="bg1"/>
              </a:solidFill>
              <a:latin typeface="Times New Roman" pitchFamily="18" charset="0"/>
              <a:cs typeface="Times New Roman" pitchFamily="18" charset="0"/>
            </a:endParaRPr>
          </a:p>
          <a:p>
            <a:pPr marL="342900" indent="-342900" algn="just">
              <a:lnSpc>
                <a:spcPct val="110000"/>
              </a:lnSpc>
              <a:buClr>
                <a:schemeClr val="bg1"/>
              </a:buClr>
              <a:buSzPct val="90000"/>
              <a:buFont typeface="Arial" panose="020B0604020202020204" pitchFamily="34" charset="0"/>
              <a:buChar char="•"/>
            </a:pPr>
            <a:r>
              <a:rPr lang="en-US" sz="3200" b="1" cap="none" dirty="0">
                <a:solidFill>
                  <a:schemeClr val="bg1"/>
                </a:solidFill>
                <a:latin typeface="Times New Roman" pitchFamily="18" charset="0"/>
                <a:cs typeface="Times New Roman" pitchFamily="18" charset="0"/>
              </a:rPr>
              <a:t>The main aim of preventive measure is to:</a:t>
            </a:r>
          </a:p>
          <a:p>
            <a:pPr algn="just">
              <a:lnSpc>
                <a:spcPct val="110000"/>
              </a:lnSpc>
              <a:buClr>
                <a:schemeClr val="bg1"/>
              </a:buClr>
              <a:buSzPct val="90000"/>
            </a:pPr>
            <a:endParaRPr lang="en-US" sz="1400" b="1" cap="none" dirty="0">
              <a:solidFill>
                <a:schemeClr val="bg1"/>
              </a:solidFill>
              <a:latin typeface="Times New Roman" pitchFamily="18" charset="0"/>
              <a:cs typeface="Times New Roman" pitchFamily="18" charset="0"/>
            </a:endParaRPr>
          </a:p>
          <a:p>
            <a:pPr algn="just">
              <a:lnSpc>
                <a:spcPct val="110000"/>
              </a:lnSpc>
              <a:buClr>
                <a:schemeClr val="bg1"/>
              </a:buClr>
              <a:buSzPct val="90000"/>
            </a:pPr>
            <a:r>
              <a:rPr lang="en-US" sz="3200" b="1" cap="none" dirty="0">
                <a:solidFill>
                  <a:schemeClr val="bg1"/>
                </a:solidFill>
                <a:latin typeface="Times New Roman" pitchFamily="18" charset="0"/>
                <a:cs typeface="Times New Roman" pitchFamily="18" charset="0"/>
              </a:rPr>
              <a:t> - Eliminate the </a:t>
            </a:r>
            <a:r>
              <a:rPr lang="en-US" sz="3200" b="1" u="sng" cap="none" dirty="0">
                <a:solidFill>
                  <a:schemeClr val="bg1"/>
                </a:solidFill>
                <a:latin typeface="Times New Roman" pitchFamily="18" charset="0"/>
                <a:cs typeface="Times New Roman" pitchFamily="18" charset="0"/>
              </a:rPr>
              <a:t>HAZARD</a:t>
            </a:r>
            <a:r>
              <a:rPr lang="en-US" sz="3200" b="1" cap="none" dirty="0">
                <a:solidFill>
                  <a:schemeClr val="bg1"/>
                </a:solidFill>
                <a:latin typeface="Times New Roman" pitchFamily="18" charset="0"/>
                <a:cs typeface="Times New Roman" pitchFamily="18" charset="0"/>
              </a:rPr>
              <a:t>, if this is not possible,</a:t>
            </a:r>
          </a:p>
          <a:p>
            <a:pPr algn="just">
              <a:lnSpc>
                <a:spcPct val="110000"/>
              </a:lnSpc>
              <a:buClr>
                <a:schemeClr val="bg1"/>
              </a:buClr>
              <a:buSzPct val="90000"/>
            </a:pPr>
            <a:endParaRPr lang="en-US" sz="1000" b="1" cap="none" dirty="0">
              <a:solidFill>
                <a:schemeClr val="bg1"/>
              </a:solidFill>
              <a:latin typeface="Times New Roman" pitchFamily="18" charset="0"/>
              <a:cs typeface="Times New Roman" pitchFamily="18" charset="0"/>
            </a:endParaRPr>
          </a:p>
          <a:p>
            <a:pPr marL="95250" algn="just">
              <a:lnSpc>
                <a:spcPct val="110000"/>
              </a:lnSpc>
              <a:buClr>
                <a:schemeClr val="bg1"/>
              </a:buClr>
              <a:buSzPct val="90000"/>
            </a:pPr>
            <a:r>
              <a:rPr lang="en-US" sz="3200" b="1" cap="none" dirty="0">
                <a:solidFill>
                  <a:schemeClr val="bg1"/>
                </a:solidFill>
                <a:latin typeface="Times New Roman" pitchFamily="18" charset="0"/>
                <a:cs typeface="Times New Roman" pitchFamily="18" charset="0"/>
              </a:rPr>
              <a:t>- Then we try to: eliminate the </a:t>
            </a:r>
            <a:r>
              <a:rPr lang="en-US" sz="3200" b="1" u="sng" cap="none" dirty="0">
                <a:solidFill>
                  <a:schemeClr val="bg1"/>
                </a:solidFill>
                <a:latin typeface="Times New Roman" pitchFamily="18" charset="0"/>
                <a:cs typeface="Times New Roman" pitchFamily="18" charset="0"/>
              </a:rPr>
              <a:t>RISK</a:t>
            </a:r>
            <a:r>
              <a:rPr lang="en-US" sz="3200" b="1" cap="none" dirty="0">
                <a:solidFill>
                  <a:schemeClr val="bg1"/>
                </a:solidFill>
                <a:latin typeface="Times New Roman" pitchFamily="18" charset="0"/>
                <a:cs typeface="Times New Roman" pitchFamily="18" charset="0"/>
              </a:rPr>
              <a:t> i.e. eliminate the possibility that the </a:t>
            </a:r>
            <a:r>
              <a:rPr lang="en-US" sz="3200" b="1" u="sng" cap="none" dirty="0">
                <a:solidFill>
                  <a:schemeClr val="bg1"/>
                </a:solidFill>
                <a:latin typeface="Times New Roman" pitchFamily="18" charset="0"/>
                <a:cs typeface="Times New Roman" pitchFamily="18" charset="0"/>
              </a:rPr>
              <a:t>HAZARD</a:t>
            </a:r>
            <a:r>
              <a:rPr lang="en-US" sz="3200" b="1" cap="none" dirty="0">
                <a:solidFill>
                  <a:schemeClr val="bg1"/>
                </a:solidFill>
                <a:latin typeface="Times New Roman" pitchFamily="18" charset="0"/>
                <a:cs typeface="Times New Roman" pitchFamily="18" charset="0"/>
              </a:rPr>
              <a:t> can induce health effects.</a:t>
            </a:r>
          </a:p>
          <a:p>
            <a:pPr>
              <a:lnSpc>
                <a:spcPct val="110000"/>
              </a:lnSpc>
            </a:pPr>
            <a:endParaRPr lang="en-US" sz="20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235415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60060" y="491320"/>
            <a:ext cx="6550925" cy="6366680"/>
          </a:xfrm>
        </p:spPr>
        <p:txBody>
          <a:bodyPr>
            <a:normAutofit fontScale="40000" lnSpcReduction="20000"/>
          </a:bodyPr>
          <a:lstStyle/>
          <a:p>
            <a:pPr algn="just">
              <a:buClr>
                <a:schemeClr val="bg1"/>
              </a:buClr>
              <a:buSzPct val="90000"/>
            </a:pPr>
            <a:endParaRPr lang="en-US" sz="2400" b="1" cap="none" dirty="0">
              <a:solidFill>
                <a:schemeClr val="bg1"/>
              </a:solidFill>
              <a:latin typeface="Times New Roman" pitchFamily="18" charset="0"/>
              <a:cs typeface="Times New Roman" pitchFamily="18" charset="0"/>
            </a:endParaRPr>
          </a:p>
          <a:p>
            <a:pPr algn="just">
              <a:lnSpc>
                <a:spcPct val="150000"/>
              </a:lnSpc>
              <a:buClr>
                <a:schemeClr val="bg1"/>
              </a:buClr>
              <a:buSzPct val="90000"/>
              <a:buFont typeface="Arial" pitchFamily="34" charset="0"/>
              <a:buChar char="•"/>
            </a:pPr>
            <a:r>
              <a:rPr lang="en-US" sz="2400" b="1" cap="none" dirty="0">
                <a:solidFill>
                  <a:schemeClr val="bg1"/>
                </a:solidFill>
                <a:latin typeface="Times New Roman" pitchFamily="18" charset="0"/>
                <a:cs typeface="Times New Roman" pitchFamily="18" charset="0"/>
              </a:rPr>
              <a:t> </a:t>
            </a:r>
            <a:r>
              <a:rPr lang="en-US" sz="7000" b="1" u="sng" cap="none" dirty="0">
                <a:solidFill>
                  <a:schemeClr val="bg1"/>
                </a:solidFill>
                <a:latin typeface="Times New Roman" pitchFamily="18" charset="0"/>
                <a:cs typeface="Times New Roman" pitchFamily="18" charset="0"/>
              </a:rPr>
              <a:t>A hazard</a:t>
            </a:r>
            <a:r>
              <a:rPr lang="en-US" sz="7000" b="1" cap="none" dirty="0">
                <a:solidFill>
                  <a:schemeClr val="bg1"/>
                </a:solidFill>
                <a:latin typeface="Times New Roman" pitchFamily="18" charset="0"/>
                <a:cs typeface="Times New Roman" pitchFamily="18" charset="0"/>
              </a:rPr>
              <a:t> is a potential source of harm or adverse health effect on a person or persons (</a:t>
            </a:r>
            <a:r>
              <a:rPr lang="en-US" sz="7000" b="1" u="sng" cap="none" dirty="0">
                <a:solidFill>
                  <a:schemeClr val="bg1"/>
                </a:solidFill>
                <a:latin typeface="Times New Roman" pitchFamily="18" charset="0"/>
                <a:cs typeface="Times New Roman" pitchFamily="18" charset="0"/>
              </a:rPr>
              <a:t>Something that can cause harm</a:t>
            </a:r>
            <a:r>
              <a:rPr lang="en-US" sz="7000" b="1" cap="none" dirty="0">
                <a:solidFill>
                  <a:schemeClr val="bg1"/>
                </a:solidFill>
                <a:latin typeface="Times New Roman" pitchFamily="18" charset="0"/>
                <a:cs typeface="Times New Roman" pitchFamily="18" charset="0"/>
              </a:rPr>
              <a:t>).</a:t>
            </a:r>
          </a:p>
          <a:p>
            <a:pPr algn="just">
              <a:lnSpc>
                <a:spcPct val="150000"/>
              </a:lnSpc>
              <a:buClr>
                <a:schemeClr val="bg1"/>
              </a:buClr>
              <a:buSzPct val="90000"/>
            </a:pPr>
            <a:endParaRPr lang="en-US" sz="3000" b="1" cap="none" dirty="0">
              <a:solidFill>
                <a:schemeClr val="bg1"/>
              </a:solidFill>
              <a:latin typeface="Times New Roman" pitchFamily="18" charset="0"/>
              <a:cs typeface="Times New Roman" pitchFamily="18" charset="0"/>
            </a:endParaRPr>
          </a:p>
          <a:p>
            <a:pPr algn="just">
              <a:lnSpc>
                <a:spcPct val="150000"/>
              </a:lnSpc>
              <a:buClr>
                <a:schemeClr val="bg1"/>
              </a:buClr>
              <a:buSzPct val="90000"/>
              <a:buFont typeface="Arial" pitchFamily="34" charset="0"/>
              <a:buChar char="•"/>
            </a:pPr>
            <a:r>
              <a:rPr lang="en-US" sz="7000" b="1" cap="none" dirty="0">
                <a:solidFill>
                  <a:schemeClr val="bg1"/>
                </a:solidFill>
                <a:latin typeface="Times New Roman" pitchFamily="18" charset="0"/>
                <a:cs typeface="Times New Roman" pitchFamily="18" charset="0"/>
              </a:rPr>
              <a:t> </a:t>
            </a:r>
            <a:r>
              <a:rPr lang="en-US" sz="7000" b="1" u="sng" cap="none" dirty="0">
                <a:solidFill>
                  <a:schemeClr val="bg1"/>
                </a:solidFill>
                <a:latin typeface="Times New Roman" pitchFamily="18" charset="0"/>
                <a:cs typeface="Times New Roman" pitchFamily="18" charset="0"/>
              </a:rPr>
              <a:t>Risk</a:t>
            </a:r>
            <a:r>
              <a:rPr lang="en-US" sz="7000" b="1" cap="none" dirty="0">
                <a:solidFill>
                  <a:schemeClr val="bg1"/>
                </a:solidFill>
                <a:latin typeface="Times New Roman" pitchFamily="18" charset="0"/>
                <a:cs typeface="Times New Roman" pitchFamily="18" charset="0"/>
              </a:rPr>
              <a:t> is the </a:t>
            </a:r>
            <a:r>
              <a:rPr lang="en-US" sz="7000" b="1" u="sng" cap="none" dirty="0">
                <a:solidFill>
                  <a:schemeClr val="bg1"/>
                </a:solidFill>
                <a:latin typeface="Times New Roman" pitchFamily="18" charset="0"/>
                <a:cs typeface="Times New Roman" pitchFamily="18" charset="0"/>
              </a:rPr>
              <a:t>likelihood</a:t>
            </a:r>
            <a:r>
              <a:rPr lang="en-US" sz="7000" b="1" cap="none" dirty="0">
                <a:solidFill>
                  <a:schemeClr val="bg1"/>
                </a:solidFill>
                <a:latin typeface="Times New Roman" pitchFamily="18" charset="0"/>
                <a:cs typeface="Times New Roman" pitchFamily="18" charset="0"/>
              </a:rPr>
              <a:t> that a person may be harmed or suffers adverse health effects if exposed to a hazard (It is the </a:t>
            </a:r>
            <a:r>
              <a:rPr lang="en-US" sz="7000" b="1" u="sng" cap="none" dirty="0">
                <a:solidFill>
                  <a:schemeClr val="bg1"/>
                </a:solidFill>
                <a:latin typeface="Times New Roman" pitchFamily="18" charset="0"/>
                <a:cs typeface="Times New Roman" pitchFamily="18" charset="0"/>
              </a:rPr>
              <a:t>chance</a:t>
            </a:r>
            <a:r>
              <a:rPr lang="en-US" sz="7000" b="1" cap="none" dirty="0">
                <a:solidFill>
                  <a:schemeClr val="bg1"/>
                </a:solidFill>
                <a:latin typeface="Times New Roman" pitchFamily="18" charset="0"/>
                <a:cs typeface="Times New Roman" pitchFamily="18" charset="0"/>
              </a:rPr>
              <a:t>, high or low, that any hazard will actually cause somebody harm).</a:t>
            </a:r>
          </a:p>
        </p:txBody>
      </p:sp>
    </p:spTree>
    <p:extLst>
      <p:ext uri="{BB962C8B-B14F-4D97-AF65-F5344CB8AC3E}">
        <p14:creationId xmlns:p14="http://schemas.microsoft.com/office/powerpoint/2010/main" val="18235415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42107" y="457198"/>
            <a:ext cx="6954983" cy="6165273"/>
          </a:xfrm>
        </p:spPr>
        <p:txBody>
          <a:bodyPr>
            <a:normAutofit/>
          </a:bodyPr>
          <a:lstStyle/>
          <a:p>
            <a:pPr>
              <a:buClr>
                <a:schemeClr val="bg1"/>
              </a:buClr>
              <a:buSzPct val="90000"/>
            </a:pPr>
            <a:endParaRPr lang="en-US" sz="2400" b="1" dirty="0">
              <a:solidFill>
                <a:schemeClr val="bg1"/>
              </a:solidFill>
              <a:latin typeface="Times New Roman" pitchFamily="18" charset="0"/>
              <a:cs typeface="Times New Roman" pitchFamily="18" charset="0"/>
            </a:endParaRPr>
          </a:p>
          <a:p>
            <a:pPr>
              <a:buClr>
                <a:schemeClr val="bg1"/>
              </a:buClr>
              <a:buSzPct val="90000"/>
              <a:buFont typeface="Wingdings" pitchFamily="2" charset="2"/>
              <a:buChar char="ü"/>
            </a:pPr>
            <a:endParaRPr lang="en-US" sz="2400" b="1" dirty="0">
              <a:solidFill>
                <a:schemeClr val="bg1"/>
              </a:solidFill>
              <a:latin typeface="Times New Roman" pitchFamily="18" charset="0"/>
              <a:cs typeface="Times New Roman" pitchFamily="18" charset="0"/>
            </a:endParaRPr>
          </a:p>
          <a:p>
            <a:pPr>
              <a:buClr>
                <a:schemeClr val="bg1"/>
              </a:buClr>
              <a:buSzPct val="90000"/>
              <a:buFont typeface="Wingdings" pitchFamily="2" charset="2"/>
              <a:buChar char="ü"/>
            </a:pPr>
            <a:endParaRPr lang="en-US" sz="2400" b="1" dirty="0">
              <a:solidFill>
                <a:schemeClr val="bg1"/>
              </a:solidFill>
              <a:latin typeface="Times New Roman" pitchFamily="18" charset="0"/>
              <a:cs typeface="Times New Roman" pitchFamily="18" charset="0"/>
            </a:endParaRPr>
          </a:p>
          <a:p>
            <a:endParaRPr lang="en-US" sz="2400" b="1" dirty="0">
              <a:solidFill>
                <a:schemeClr val="bg1"/>
              </a:solidFill>
              <a:latin typeface="Times New Roman" pitchFamily="18" charset="0"/>
              <a:cs typeface="Times New Roman" pitchFamily="18" charset="0"/>
            </a:endParaRPr>
          </a:p>
        </p:txBody>
      </p:sp>
      <p:pic>
        <p:nvPicPr>
          <p:cNvPr id="1028" name="Picture 4" descr="Hazard and Risk dia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841" y="457198"/>
            <a:ext cx="8475259" cy="59436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35415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75856" y="692727"/>
            <a:ext cx="6899562" cy="6165273"/>
          </a:xfrm>
        </p:spPr>
        <p:txBody>
          <a:bodyPr>
            <a:normAutofit/>
          </a:bodyPr>
          <a:lstStyle/>
          <a:p>
            <a:pPr>
              <a:buClr>
                <a:schemeClr val="bg1"/>
              </a:buClr>
              <a:buSzPct val="90000"/>
            </a:pPr>
            <a:r>
              <a:rPr lang="en-US" sz="2000" b="1" cap="none" dirty="0">
                <a:solidFill>
                  <a:schemeClr val="bg1"/>
                </a:solidFill>
                <a:latin typeface="Times New Roman" pitchFamily="18" charset="0"/>
                <a:cs typeface="Times New Roman" pitchFamily="18" charset="0"/>
              </a:rPr>
              <a:t> </a:t>
            </a:r>
            <a:r>
              <a:rPr lang="en-US" sz="2800" b="1" cap="none" dirty="0">
                <a:solidFill>
                  <a:schemeClr val="bg1"/>
                </a:solidFill>
                <a:latin typeface="Times New Roman" pitchFamily="18" charset="0"/>
                <a:cs typeface="Times New Roman" pitchFamily="18" charset="0"/>
              </a:rPr>
              <a:t>1) </a:t>
            </a:r>
            <a:r>
              <a:rPr lang="en-US" sz="2800" b="1" u="sng" cap="none" dirty="0">
                <a:solidFill>
                  <a:schemeClr val="bg1"/>
                </a:solidFill>
                <a:latin typeface="Times New Roman" pitchFamily="18" charset="0"/>
                <a:cs typeface="Times New Roman" pitchFamily="18" charset="0"/>
              </a:rPr>
              <a:t>Environmental (engineering) measures:</a:t>
            </a:r>
            <a:endParaRPr lang="en-US" sz="2800" b="1" u="sng" dirty="0">
              <a:solidFill>
                <a:schemeClr val="bg1"/>
              </a:solidFill>
              <a:latin typeface="Times New Roman" pitchFamily="18" charset="0"/>
              <a:cs typeface="Times New Roman" pitchFamily="18" charset="0"/>
            </a:endParaRPr>
          </a:p>
          <a:p>
            <a:pPr algn="just">
              <a:buClr>
                <a:schemeClr val="bg1"/>
              </a:buClr>
              <a:buSzPct val="90000"/>
              <a:buFont typeface="Wingdings" pitchFamily="2" charset="2"/>
              <a:buChar char="Ø"/>
            </a:pPr>
            <a:r>
              <a:rPr lang="en-US" sz="2800" b="1" dirty="0">
                <a:solidFill>
                  <a:schemeClr val="bg1"/>
                </a:solidFill>
                <a:latin typeface="Times New Roman" pitchFamily="18" charset="0"/>
                <a:cs typeface="Times New Roman" pitchFamily="18" charset="0"/>
              </a:rPr>
              <a:t> </a:t>
            </a:r>
            <a:r>
              <a:rPr lang="en-US" sz="2800" b="1" u="sng" cap="none" dirty="0">
                <a:solidFill>
                  <a:schemeClr val="bg1"/>
                </a:solidFill>
                <a:latin typeface="Times New Roman" pitchFamily="18" charset="0"/>
                <a:cs typeface="Times New Roman" pitchFamily="18" charset="0"/>
              </a:rPr>
              <a:t>Substitution:</a:t>
            </a:r>
            <a:r>
              <a:rPr lang="en-US" sz="2800" b="1" i="1" cap="none" dirty="0">
                <a:solidFill>
                  <a:schemeClr val="bg1"/>
                </a:solidFill>
                <a:latin typeface="Times New Roman" pitchFamily="18" charset="0"/>
                <a:cs typeface="Times New Roman" pitchFamily="18" charset="0"/>
              </a:rPr>
              <a:t> </a:t>
            </a:r>
          </a:p>
          <a:p>
            <a:pPr marL="457200" indent="-457200" algn="just">
              <a:buClr>
                <a:schemeClr val="bg1"/>
              </a:buClr>
              <a:buSzPct val="90000"/>
              <a:buFont typeface="Arial" panose="020B0604020202020204" pitchFamily="34" charset="0"/>
              <a:buChar char="•"/>
            </a:pPr>
            <a:r>
              <a:rPr lang="en-US" sz="2800" b="1" cap="none" dirty="0">
                <a:solidFill>
                  <a:schemeClr val="bg1"/>
                </a:solidFill>
                <a:latin typeface="Times New Roman" pitchFamily="18" charset="0"/>
                <a:cs typeface="Times New Roman" pitchFamily="18" charset="0"/>
              </a:rPr>
              <a:t>Substitution of hazardous substances or operation by non-hazardous ones or e.g., fiberglass in place of asbestos, compression instead of hammering.</a:t>
            </a:r>
          </a:p>
          <a:p>
            <a:pPr algn="just">
              <a:buClr>
                <a:schemeClr val="bg1"/>
              </a:buClr>
              <a:buSzPct val="90000"/>
              <a:buFont typeface="Wingdings" pitchFamily="2" charset="2"/>
              <a:buChar char="Ø"/>
            </a:pPr>
            <a:r>
              <a:rPr lang="en-US" sz="2800" b="1" u="sng" cap="none" dirty="0">
                <a:solidFill>
                  <a:schemeClr val="bg1"/>
                </a:solidFill>
                <a:latin typeface="Times New Roman" pitchFamily="18" charset="0"/>
                <a:cs typeface="Times New Roman" pitchFamily="18" charset="0"/>
              </a:rPr>
              <a:t>Isolation:</a:t>
            </a:r>
            <a:r>
              <a:rPr lang="en-US" sz="2800" b="1" cap="none" dirty="0">
                <a:solidFill>
                  <a:schemeClr val="bg1"/>
                </a:solidFill>
                <a:latin typeface="Times New Roman" pitchFamily="18" charset="0"/>
                <a:cs typeface="Times New Roman" pitchFamily="18" charset="0"/>
              </a:rPr>
              <a:t>  </a:t>
            </a:r>
          </a:p>
          <a:p>
            <a:pPr marL="457200" indent="-457200" algn="just">
              <a:buClr>
                <a:schemeClr val="bg1"/>
              </a:buClr>
              <a:buSzPct val="90000"/>
              <a:buFont typeface="Arial" panose="020B0604020202020204" pitchFamily="34" charset="0"/>
              <a:buChar char="•"/>
            </a:pPr>
            <a:r>
              <a:rPr lang="en-US" sz="2800" b="1" cap="none" dirty="0">
                <a:solidFill>
                  <a:schemeClr val="bg1"/>
                </a:solidFill>
                <a:latin typeface="Times New Roman" pitchFamily="18" charset="0"/>
                <a:cs typeface="Times New Roman" pitchFamily="18" charset="0"/>
              </a:rPr>
              <a:t>Isolation of the hazardous process </a:t>
            </a:r>
            <a:r>
              <a:rPr lang="en-US" sz="2800" b="1" u="sng" cap="none" dirty="0">
                <a:solidFill>
                  <a:schemeClr val="bg1"/>
                </a:solidFill>
                <a:latin typeface="Times New Roman" pitchFamily="18" charset="0"/>
                <a:cs typeface="Times New Roman" pitchFamily="18" charset="0"/>
              </a:rPr>
              <a:t>inside</a:t>
            </a:r>
            <a:r>
              <a:rPr lang="en-US" sz="2800" b="1" cap="none" dirty="0">
                <a:solidFill>
                  <a:schemeClr val="bg1"/>
                </a:solidFill>
                <a:latin typeface="Times New Roman" pitchFamily="18" charset="0"/>
                <a:cs typeface="Times New Roman" pitchFamily="18" charset="0"/>
              </a:rPr>
              <a:t> the work places so that other surrounding workers are not affected e.g. isolation of radiation or noise sources.</a:t>
            </a:r>
          </a:p>
        </p:txBody>
      </p:sp>
    </p:spTree>
    <p:extLst>
      <p:ext uri="{BB962C8B-B14F-4D97-AF65-F5344CB8AC3E}">
        <p14:creationId xmlns:p14="http://schemas.microsoft.com/office/powerpoint/2010/main" val="1823541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59809" y="360216"/>
            <a:ext cx="6987654" cy="6165273"/>
          </a:xfrm>
        </p:spPr>
        <p:txBody>
          <a:bodyPr>
            <a:normAutofit/>
          </a:bodyPr>
          <a:lstStyle/>
          <a:p>
            <a:pPr>
              <a:buClr>
                <a:schemeClr val="bg1"/>
              </a:buClr>
              <a:buSzPct val="90000"/>
            </a:pPr>
            <a:endParaRPr lang="en-US" sz="1600" b="1" u="sng" dirty="0">
              <a:solidFill>
                <a:schemeClr val="bg1"/>
              </a:solidFill>
              <a:latin typeface="Times New Roman" pitchFamily="18" charset="0"/>
              <a:cs typeface="Times New Roman" pitchFamily="18" charset="0"/>
            </a:endParaRPr>
          </a:p>
          <a:p>
            <a:pPr algn="just">
              <a:buClr>
                <a:schemeClr val="bg1"/>
              </a:buClr>
            </a:pPr>
            <a:r>
              <a:rPr lang="en-US" sz="2400" b="1" cap="none" dirty="0">
                <a:solidFill>
                  <a:schemeClr val="bg1"/>
                </a:solidFill>
                <a:latin typeface="Times New Roman" pitchFamily="18" charset="0"/>
                <a:cs typeface="Times New Roman" pitchFamily="18" charset="0"/>
              </a:rPr>
              <a:t> </a:t>
            </a:r>
          </a:p>
          <a:p>
            <a:pPr marL="342900" indent="-342900" algn="just">
              <a:buClr>
                <a:schemeClr val="bg1"/>
              </a:buClr>
              <a:buFont typeface="Wingdings" panose="05000000000000000000" pitchFamily="2" charset="2"/>
              <a:buChar char="ü"/>
            </a:pPr>
            <a:r>
              <a:rPr lang="en-US" sz="3000" b="1" u="sng" cap="none" dirty="0">
                <a:solidFill>
                  <a:schemeClr val="bg1"/>
                </a:solidFill>
                <a:latin typeface="Times New Roman" pitchFamily="18" charset="0"/>
                <a:cs typeface="Times New Roman" pitchFamily="18" charset="0"/>
              </a:rPr>
              <a:t>Definition:</a:t>
            </a:r>
            <a:endParaRPr lang="en-US" sz="3000" b="1" cap="none" dirty="0">
              <a:solidFill>
                <a:schemeClr val="bg1"/>
              </a:solidFill>
              <a:latin typeface="Times New Roman" pitchFamily="18" charset="0"/>
              <a:cs typeface="Times New Roman" pitchFamily="18" charset="0"/>
            </a:endParaRPr>
          </a:p>
          <a:p>
            <a:pPr marL="342900" indent="-342900" algn="just">
              <a:buClr>
                <a:schemeClr val="bg1"/>
              </a:buClr>
              <a:buFont typeface="Arial" panose="020B0604020202020204" pitchFamily="34" charset="0"/>
              <a:buChar char="•"/>
            </a:pPr>
            <a:endParaRPr lang="en-US" sz="3000" b="1" cap="none" dirty="0">
              <a:solidFill>
                <a:schemeClr val="bg1"/>
              </a:solidFill>
              <a:latin typeface="Times New Roman" pitchFamily="18" charset="0"/>
              <a:cs typeface="Times New Roman" pitchFamily="18" charset="0"/>
            </a:endParaRPr>
          </a:p>
          <a:p>
            <a:pPr marL="342900" indent="-342900" algn="just">
              <a:buClr>
                <a:schemeClr val="bg1"/>
              </a:buClr>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World health organization (WHO), define occupational health as </a:t>
            </a:r>
            <a:r>
              <a:rPr lang="en-US" sz="3000" b="1" u="sng" cap="none" dirty="0">
                <a:solidFill>
                  <a:schemeClr val="bg1"/>
                </a:solidFill>
                <a:latin typeface="Times New Roman" pitchFamily="18" charset="0"/>
                <a:cs typeface="Times New Roman" pitchFamily="18" charset="0"/>
              </a:rPr>
              <a:t>the promotion and maintenance of the highest degree of physical, mental and social well-being of workers in all occupations.</a:t>
            </a:r>
          </a:p>
          <a:p>
            <a:pPr marL="342900" indent="-342900" algn="just">
              <a:buClr>
                <a:schemeClr val="bg1"/>
              </a:buClr>
              <a:buFont typeface="Arial" panose="020B0604020202020204" pitchFamily="34" charset="0"/>
              <a:buChar char="•"/>
            </a:pPr>
            <a:endParaRPr lang="en-US" sz="900" b="1" cap="none" dirty="0">
              <a:solidFill>
                <a:schemeClr val="bg1"/>
              </a:solidFill>
              <a:latin typeface="Times New Roman" panose="02020603050405020304" pitchFamily="18" charset="0"/>
              <a:cs typeface="Times New Roman" panose="02020603050405020304" pitchFamily="18" charset="0"/>
            </a:endParaRPr>
          </a:p>
          <a:p>
            <a:endParaRPr lang="en-US" sz="24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235415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397" y="573206"/>
            <a:ext cx="6567058" cy="5786651"/>
          </a:xfrm>
        </p:spPr>
        <p:txBody>
          <a:bodyPr>
            <a:normAutofit fontScale="25000" lnSpcReduction="20000"/>
          </a:bodyPr>
          <a:lstStyle/>
          <a:p>
            <a:pPr algn="just">
              <a:buClr>
                <a:schemeClr val="bg1"/>
              </a:buClr>
              <a:buSzPct val="90000"/>
              <a:buFont typeface="Wingdings" pitchFamily="2" charset="2"/>
              <a:buChar char="Ø"/>
            </a:pPr>
            <a:r>
              <a:rPr lang="en-US" sz="5900" b="1" cap="none" dirty="0">
                <a:solidFill>
                  <a:schemeClr val="bg1"/>
                </a:solidFill>
                <a:latin typeface="Times New Roman" pitchFamily="18" charset="0"/>
                <a:cs typeface="Times New Roman" pitchFamily="18" charset="0"/>
              </a:rPr>
              <a:t>     </a:t>
            </a:r>
            <a:r>
              <a:rPr lang="en-US" sz="11200" b="1" u="sng" cap="none" dirty="0">
                <a:solidFill>
                  <a:schemeClr val="bg1"/>
                </a:solidFill>
                <a:latin typeface="Times New Roman" pitchFamily="18" charset="0"/>
                <a:cs typeface="Times New Roman" pitchFamily="18" charset="0"/>
              </a:rPr>
              <a:t>Segregation:</a:t>
            </a:r>
            <a:r>
              <a:rPr lang="en-US" sz="11200" b="1" cap="none" dirty="0">
                <a:solidFill>
                  <a:schemeClr val="bg1"/>
                </a:solidFill>
                <a:latin typeface="Times New Roman" pitchFamily="18" charset="0"/>
                <a:cs typeface="Times New Roman" pitchFamily="18" charset="0"/>
              </a:rPr>
              <a:t> </a:t>
            </a:r>
          </a:p>
          <a:p>
            <a:pPr marL="457200" indent="-457200" algn="just">
              <a:buClr>
                <a:schemeClr val="bg1"/>
              </a:buClr>
              <a:buSzPct val="90000"/>
              <a:buFont typeface="Arial" panose="020B0604020202020204" pitchFamily="34" charset="0"/>
              <a:buChar char="•"/>
            </a:pPr>
            <a:r>
              <a:rPr lang="en-US" sz="11200" b="1" cap="none" dirty="0">
                <a:solidFill>
                  <a:schemeClr val="bg1"/>
                </a:solidFill>
                <a:latin typeface="Times New Roman" pitchFamily="18" charset="0"/>
                <a:cs typeface="Times New Roman" pitchFamily="18" charset="0"/>
              </a:rPr>
              <a:t>Segregation of the hazardous process </a:t>
            </a:r>
            <a:r>
              <a:rPr lang="en-US" sz="11200" b="1" u="sng" cap="none" dirty="0">
                <a:solidFill>
                  <a:schemeClr val="bg1"/>
                </a:solidFill>
                <a:latin typeface="Times New Roman" pitchFamily="18" charset="0"/>
                <a:cs typeface="Times New Roman" pitchFamily="18" charset="0"/>
              </a:rPr>
              <a:t>from the work place</a:t>
            </a:r>
            <a:r>
              <a:rPr lang="en-US" sz="11200" b="1" cap="none" dirty="0">
                <a:solidFill>
                  <a:schemeClr val="bg1"/>
                </a:solidFill>
                <a:latin typeface="Times New Roman" pitchFamily="18" charset="0"/>
                <a:cs typeface="Times New Roman" pitchFamily="18" charset="0"/>
              </a:rPr>
              <a:t>. e.g. incinerators.</a:t>
            </a:r>
          </a:p>
          <a:p>
            <a:pPr marL="457200" indent="-457200" algn="just">
              <a:buClr>
                <a:schemeClr val="bg1"/>
              </a:buClr>
              <a:buSzPct val="90000"/>
              <a:buFont typeface="Arial" panose="020B0604020202020204" pitchFamily="34" charset="0"/>
              <a:buChar char="•"/>
            </a:pPr>
            <a:endParaRPr lang="en-US" sz="4800" b="1" cap="none" dirty="0">
              <a:solidFill>
                <a:schemeClr val="bg1"/>
              </a:solidFill>
              <a:latin typeface="Times New Roman" pitchFamily="18" charset="0"/>
              <a:cs typeface="Times New Roman" pitchFamily="18" charset="0"/>
            </a:endParaRPr>
          </a:p>
          <a:p>
            <a:pPr marL="457200" indent="-457200" algn="just">
              <a:buClr>
                <a:schemeClr val="bg1"/>
              </a:buClr>
              <a:buSzPct val="90000"/>
              <a:buFont typeface="Wingdings" panose="05000000000000000000" pitchFamily="2" charset="2"/>
              <a:buChar char="Ø"/>
            </a:pPr>
            <a:r>
              <a:rPr lang="en-US" sz="11200" b="1" u="sng" cap="none" dirty="0">
                <a:solidFill>
                  <a:schemeClr val="bg1"/>
                </a:solidFill>
                <a:latin typeface="Times New Roman" pitchFamily="18" charset="0"/>
                <a:cs typeface="Times New Roman" pitchFamily="18" charset="0"/>
              </a:rPr>
              <a:t>Ventilation:</a:t>
            </a:r>
          </a:p>
          <a:p>
            <a:pPr marL="457200" indent="-457200" algn="just">
              <a:buClr>
                <a:schemeClr val="bg1"/>
              </a:buClr>
              <a:buSzPct val="90000"/>
              <a:buFont typeface="Arial" panose="020B0604020202020204" pitchFamily="34" charset="0"/>
              <a:buChar char="•"/>
            </a:pPr>
            <a:r>
              <a:rPr lang="en-US" sz="11200" b="1" cap="none" dirty="0">
                <a:solidFill>
                  <a:schemeClr val="bg1"/>
                </a:solidFill>
                <a:latin typeface="Times New Roman" pitchFamily="18" charset="0"/>
                <a:cs typeface="Times New Roman" pitchFamily="18" charset="0"/>
              </a:rPr>
              <a:t>By </a:t>
            </a:r>
            <a:r>
              <a:rPr lang="en-US" sz="11200" b="1" u="sng" cap="none" dirty="0">
                <a:solidFill>
                  <a:schemeClr val="bg1"/>
                </a:solidFill>
                <a:latin typeface="Times New Roman" pitchFamily="18" charset="0"/>
                <a:cs typeface="Times New Roman" pitchFamily="18" charset="0"/>
              </a:rPr>
              <a:t>fans</a:t>
            </a:r>
            <a:r>
              <a:rPr lang="en-US" sz="11200" b="1" cap="none" dirty="0">
                <a:solidFill>
                  <a:schemeClr val="bg1"/>
                </a:solidFill>
                <a:latin typeface="Times New Roman" pitchFamily="18" charset="0"/>
                <a:cs typeface="Times New Roman" pitchFamily="18" charset="0"/>
              </a:rPr>
              <a:t> to increase air movement or by </a:t>
            </a:r>
            <a:r>
              <a:rPr lang="en-US" sz="11200" b="1" u="sng" cap="none" dirty="0">
                <a:solidFill>
                  <a:schemeClr val="bg1"/>
                </a:solidFill>
                <a:latin typeface="Times New Roman" pitchFamily="18" charset="0"/>
                <a:cs typeface="Times New Roman" pitchFamily="18" charset="0"/>
              </a:rPr>
              <a:t>exhaust system for suction</a:t>
            </a:r>
            <a:r>
              <a:rPr lang="en-US" sz="11200" b="1" cap="none" dirty="0">
                <a:solidFill>
                  <a:schemeClr val="bg1"/>
                </a:solidFill>
                <a:latin typeface="Times New Roman" pitchFamily="18" charset="0"/>
                <a:cs typeface="Times New Roman" pitchFamily="18" charset="0"/>
              </a:rPr>
              <a:t> of toxic gases or dust to be collected in a special disposal system.</a:t>
            </a:r>
          </a:p>
          <a:p>
            <a:pPr marL="457200" indent="-457200" algn="just">
              <a:buClr>
                <a:schemeClr val="bg1"/>
              </a:buClr>
              <a:buSzPct val="90000"/>
              <a:buFont typeface="Arial" panose="020B0604020202020204" pitchFamily="34" charset="0"/>
              <a:buChar char="•"/>
            </a:pPr>
            <a:r>
              <a:rPr lang="en-US" sz="11200" b="1" cap="none" dirty="0">
                <a:solidFill>
                  <a:schemeClr val="bg1"/>
                </a:solidFill>
                <a:latin typeface="Times New Roman" pitchFamily="18" charset="0"/>
                <a:cs typeface="Times New Roman" pitchFamily="18" charset="0"/>
              </a:rPr>
              <a:t>Dust control systems</a:t>
            </a:r>
          </a:p>
          <a:p>
            <a:pPr marL="457200" indent="-457200" algn="just">
              <a:buClr>
                <a:schemeClr val="bg1"/>
              </a:buClr>
              <a:buSzPct val="90000"/>
              <a:buFont typeface="Arial" panose="020B0604020202020204" pitchFamily="34" charset="0"/>
              <a:buChar char="•"/>
            </a:pPr>
            <a:endParaRPr lang="en-US" sz="3600" b="1" cap="none" dirty="0">
              <a:solidFill>
                <a:schemeClr val="bg1"/>
              </a:solidFill>
              <a:latin typeface="Times New Roman" pitchFamily="18" charset="0"/>
              <a:cs typeface="Times New Roman" pitchFamily="18" charset="0"/>
            </a:endParaRPr>
          </a:p>
          <a:p>
            <a:pPr marL="457200" indent="-457200" algn="just">
              <a:buClr>
                <a:schemeClr val="bg1"/>
              </a:buClr>
              <a:buSzPct val="90000"/>
              <a:buFont typeface="Wingdings" panose="05000000000000000000" pitchFamily="2" charset="2"/>
              <a:buChar char="Ø"/>
            </a:pPr>
            <a:r>
              <a:rPr lang="en-US" sz="11200" b="1" u="sng" cap="none" dirty="0">
                <a:solidFill>
                  <a:schemeClr val="bg1"/>
                </a:solidFill>
                <a:latin typeface="Times New Roman" pitchFamily="18" charset="0"/>
                <a:cs typeface="Times New Roman" pitchFamily="18" charset="0"/>
              </a:rPr>
              <a:t>Environmental monitoring:</a:t>
            </a:r>
          </a:p>
          <a:p>
            <a:pPr marL="457200" indent="-457200" algn="just">
              <a:buClr>
                <a:schemeClr val="bg1"/>
              </a:buClr>
              <a:buSzPct val="90000"/>
              <a:buFont typeface="Arial" panose="020B0604020202020204" pitchFamily="34" charset="0"/>
              <a:buChar char="•"/>
            </a:pPr>
            <a:r>
              <a:rPr lang="en-US" sz="11200" b="1" cap="none" dirty="0">
                <a:solidFill>
                  <a:schemeClr val="bg1"/>
                </a:solidFill>
                <a:latin typeface="Times New Roman" pitchFamily="18" charset="0"/>
                <a:cs typeface="Times New Roman" pitchFamily="18" charset="0"/>
              </a:rPr>
              <a:t>To assure that exposure at the work places don’t exceed the allowable levels.</a:t>
            </a:r>
          </a:p>
          <a:p>
            <a:pPr marL="457200" indent="-457200" algn="just">
              <a:buClr>
                <a:schemeClr val="bg1"/>
              </a:buClr>
              <a:buSzPct val="90000"/>
              <a:buFont typeface="Arial" panose="020B0604020202020204" pitchFamily="34" charset="0"/>
              <a:buChar char="•"/>
            </a:pPr>
            <a:endParaRPr lang="en-US" sz="2400" b="1" cap="none" dirty="0">
              <a:solidFill>
                <a:schemeClr val="bg1"/>
              </a:solidFill>
              <a:latin typeface="Times New Roman" pitchFamily="18" charset="0"/>
              <a:cs typeface="Times New Roman" pitchFamily="18" charset="0"/>
            </a:endParaRPr>
          </a:p>
          <a:p>
            <a:pPr marL="457200" indent="-457200" algn="just">
              <a:buClr>
                <a:schemeClr val="bg1"/>
              </a:buClr>
              <a:buSzPct val="90000"/>
              <a:buFont typeface="Arial" panose="020B0604020202020204" pitchFamily="34" charset="0"/>
              <a:buChar char="•"/>
            </a:pPr>
            <a:endParaRPr lang="en-US" sz="2400" b="1" cap="none" dirty="0">
              <a:solidFill>
                <a:schemeClr val="bg1"/>
              </a:solidFill>
              <a:latin typeface="Times New Roman" pitchFamily="18" charset="0"/>
              <a:cs typeface="Times New Roman" pitchFamily="18" charset="0"/>
            </a:endParaRPr>
          </a:p>
          <a:p>
            <a:pPr>
              <a:buClr>
                <a:schemeClr val="bg1"/>
              </a:buClr>
              <a:buSzPct val="90000"/>
            </a:pPr>
            <a:endParaRPr lang="en-US" sz="2400" b="1" u="sng" dirty="0">
              <a:solidFill>
                <a:schemeClr val="bg1"/>
              </a:solidFill>
              <a:latin typeface="Times New Roman" pitchFamily="18" charset="0"/>
              <a:cs typeface="Times New Roman" pitchFamily="18" charset="0"/>
            </a:endParaRPr>
          </a:p>
          <a:p>
            <a:pPr>
              <a:buClr>
                <a:schemeClr val="bg1"/>
              </a:buClr>
              <a:buSzPct val="90000"/>
            </a:pPr>
            <a:endParaRPr lang="en-US" sz="2400" b="1" cap="none" dirty="0">
              <a:solidFill>
                <a:schemeClr val="bg1"/>
              </a:solidFill>
              <a:latin typeface="Times New Roman" pitchFamily="18" charset="0"/>
              <a:cs typeface="Times New Roman" pitchFamily="18" charset="0"/>
            </a:endParaRPr>
          </a:p>
          <a:p>
            <a:pPr algn="just">
              <a:lnSpc>
                <a:spcPct val="150000"/>
              </a:lnSpc>
              <a:buClr>
                <a:schemeClr val="bg1"/>
              </a:buClr>
              <a:buSzPct val="90000"/>
              <a:buFont typeface="Arial" pitchFamily="34" charset="0"/>
              <a:buChar char="•"/>
            </a:pPr>
            <a:r>
              <a:rPr lang="en-US" sz="2400" b="1" cap="none" dirty="0">
                <a:solidFill>
                  <a:schemeClr val="bg1"/>
                </a:solidFill>
                <a:latin typeface="Times New Roman" pitchFamily="18" charset="0"/>
                <a:cs typeface="Times New Roman" pitchFamily="18" charset="0"/>
              </a:rPr>
              <a:t> </a:t>
            </a:r>
          </a:p>
          <a:p>
            <a:endParaRPr lang="en-US" sz="24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235415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42107" y="457198"/>
            <a:ext cx="6622475" cy="6165273"/>
          </a:xfrm>
        </p:spPr>
        <p:txBody>
          <a:bodyPr>
            <a:normAutofit/>
          </a:bodyPr>
          <a:lstStyle/>
          <a:p>
            <a:pPr>
              <a:buClr>
                <a:schemeClr val="bg1"/>
              </a:buClr>
              <a:buSzPct val="90000"/>
              <a:buFont typeface="Wingdings" pitchFamily="2" charset="2"/>
              <a:buChar char="ü"/>
            </a:pPr>
            <a:endParaRPr lang="en-US" sz="2400" b="1" cap="none" dirty="0">
              <a:solidFill>
                <a:schemeClr val="bg1"/>
              </a:solidFill>
              <a:latin typeface="Times New Roman" pitchFamily="18" charset="0"/>
              <a:cs typeface="Times New Roman" pitchFamily="18" charset="0"/>
            </a:endParaRPr>
          </a:p>
          <a:p>
            <a:pPr marL="457200" indent="-457200" algn="just">
              <a:buClr>
                <a:schemeClr val="bg1"/>
              </a:buClr>
              <a:buSzPct val="90000"/>
              <a:buFont typeface="Wingdings" panose="05000000000000000000" pitchFamily="2" charset="2"/>
              <a:buChar char="Ø"/>
            </a:pPr>
            <a:r>
              <a:rPr lang="en-US" sz="2800" b="1" cap="none" dirty="0">
                <a:solidFill>
                  <a:schemeClr val="bg1"/>
                </a:solidFill>
                <a:latin typeface="Times New Roman" pitchFamily="18" charset="0"/>
                <a:cs typeface="Times New Roman" pitchFamily="18" charset="0"/>
              </a:rPr>
              <a:t> </a:t>
            </a:r>
            <a:r>
              <a:rPr lang="en-US" sz="2800" b="1" u="sng" cap="none" dirty="0">
                <a:solidFill>
                  <a:schemeClr val="bg1"/>
                </a:solidFill>
                <a:latin typeface="Times New Roman" pitchFamily="18" charset="0"/>
                <a:cs typeface="Times New Roman" pitchFamily="18" charset="0"/>
              </a:rPr>
              <a:t>Assurance of ergonomics in the work place:</a:t>
            </a:r>
          </a:p>
          <a:p>
            <a:pPr marL="457200" indent="-457200" algn="just">
              <a:buClr>
                <a:schemeClr val="bg1"/>
              </a:buClr>
              <a:buSzPct val="90000"/>
              <a:buFont typeface="Arial" panose="020B0604020202020204" pitchFamily="34" charset="0"/>
              <a:buChar char="•"/>
            </a:pPr>
            <a:r>
              <a:rPr lang="en-US" sz="2800" b="1" cap="none" dirty="0">
                <a:solidFill>
                  <a:schemeClr val="bg1"/>
                </a:solidFill>
                <a:latin typeface="Times New Roman" pitchFamily="18" charset="0"/>
                <a:cs typeface="Times New Roman" pitchFamily="18" charset="0"/>
              </a:rPr>
              <a:t>To adapt the work situation to the physical capabilities of the workers.</a:t>
            </a:r>
          </a:p>
          <a:p>
            <a:pPr algn="just">
              <a:buClr>
                <a:schemeClr val="bg1"/>
              </a:buClr>
              <a:buSzPct val="90000"/>
            </a:pPr>
            <a:endParaRPr lang="en-US" b="1" cap="none" dirty="0">
              <a:solidFill>
                <a:schemeClr val="bg1"/>
              </a:solidFill>
              <a:latin typeface="Times New Roman" pitchFamily="18" charset="0"/>
              <a:cs typeface="Times New Roman" pitchFamily="18" charset="0"/>
            </a:endParaRPr>
          </a:p>
          <a:p>
            <a:pPr marL="457200" indent="-457200" algn="just">
              <a:buClr>
                <a:schemeClr val="bg1"/>
              </a:buClr>
              <a:buSzPct val="90000"/>
              <a:buFont typeface="Wingdings" panose="05000000000000000000" pitchFamily="2" charset="2"/>
              <a:buChar char="Ø"/>
            </a:pPr>
            <a:r>
              <a:rPr lang="en-US" sz="2800" b="1" u="sng" cap="none" dirty="0">
                <a:solidFill>
                  <a:schemeClr val="bg1"/>
                </a:solidFill>
                <a:latin typeface="Times New Roman" pitchFamily="18" charset="0"/>
                <a:cs typeface="Times New Roman" pitchFamily="18" charset="0"/>
              </a:rPr>
              <a:t>Amelioration of the interpersonal relation-ship</a:t>
            </a:r>
          </a:p>
          <a:p>
            <a:pPr marL="457200" indent="-457200" algn="just">
              <a:buClr>
                <a:schemeClr val="bg1"/>
              </a:buClr>
              <a:buSzPct val="90000"/>
              <a:buFont typeface="Arial" panose="020B0604020202020204" pitchFamily="34" charset="0"/>
              <a:buChar char="•"/>
            </a:pPr>
            <a:r>
              <a:rPr lang="en-US" sz="2800" b="1" cap="none" dirty="0">
                <a:solidFill>
                  <a:schemeClr val="bg1"/>
                </a:solidFill>
                <a:latin typeface="Times New Roman" pitchFamily="18" charset="0"/>
                <a:cs typeface="Times New Roman" pitchFamily="18" charset="0"/>
              </a:rPr>
              <a:t>By social worker specialized in work sociology science</a:t>
            </a:r>
          </a:p>
          <a:p>
            <a:endParaRPr lang="en-US" sz="28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235415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9061" y="346363"/>
            <a:ext cx="7992212" cy="6165273"/>
          </a:xfrm>
        </p:spPr>
        <p:txBody>
          <a:bodyPr>
            <a:normAutofit/>
          </a:bodyPr>
          <a:lstStyle/>
          <a:p>
            <a:pPr algn="ctr">
              <a:lnSpc>
                <a:spcPct val="150000"/>
              </a:lnSpc>
              <a:buClr>
                <a:schemeClr val="bg1"/>
              </a:buClr>
              <a:buSzPct val="90000"/>
            </a:pPr>
            <a:endParaRPr lang="en-US" sz="900" b="1" cap="none" dirty="0">
              <a:solidFill>
                <a:schemeClr val="bg1"/>
              </a:solidFill>
              <a:latin typeface="Times New Roman" pitchFamily="18" charset="0"/>
              <a:cs typeface="Times New Roman" pitchFamily="18" charset="0"/>
            </a:endParaRPr>
          </a:p>
          <a:p>
            <a:r>
              <a:rPr lang="en-US" sz="3000" b="1" u="sng" cap="none" dirty="0">
                <a:solidFill>
                  <a:schemeClr val="bg1"/>
                </a:solidFill>
                <a:latin typeface="Times New Roman" pitchFamily="18" charset="0"/>
                <a:cs typeface="Times New Roman" pitchFamily="18" charset="0"/>
              </a:rPr>
              <a:t>2) Medical measures:</a:t>
            </a:r>
          </a:p>
          <a:p>
            <a:endParaRPr lang="en-US" sz="3000" b="1" u="sng" cap="none" dirty="0">
              <a:solidFill>
                <a:schemeClr val="bg1"/>
              </a:solidFill>
              <a:latin typeface="Times New Roman" pitchFamily="18" charset="0"/>
              <a:cs typeface="Times New Roman" pitchFamily="18" charset="0"/>
            </a:endParaRPr>
          </a:p>
          <a:p>
            <a:pPr marL="342900" indent="-342900" algn="just">
              <a:buClr>
                <a:schemeClr val="bg1"/>
              </a:buClr>
              <a:buSzPct val="90000"/>
              <a:buFont typeface="Wingdings" panose="05000000000000000000" pitchFamily="2" charset="2"/>
              <a:buChar char="Ø"/>
            </a:pPr>
            <a:r>
              <a:rPr lang="en-US" sz="3000" b="1" u="sng" cap="none" dirty="0">
                <a:solidFill>
                  <a:schemeClr val="bg1"/>
                </a:solidFill>
                <a:latin typeface="Times New Roman" pitchFamily="18" charset="0"/>
                <a:cs typeface="Times New Roman" pitchFamily="18" charset="0"/>
              </a:rPr>
              <a:t>Occupational oriented pre-employment medical examination</a:t>
            </a:r>
          </a:p>
          <a:p>
            <a:pPr algn="just">
              <a:buClr>
                <a:schemeClr val="bg1"/>
              </a:buClr>
              <a:buSzPct val="90000"/>
            </a:pPr>
            <a:endParaRPr lang="en-US" sz="3000" b="1" u="sng" cap="none" dirty="0">
              <a:solidFill>
                <a:schemeClr val="bg1"/>
              </a:solidFill>
              <a:latin typeface="Times New Roman" pitchFamily="18" charset="0"/>
              <a:cs typeface="Times New Roman" pitchFamily="18" charset="0"/>
            </a:endParaRPr>
          </a:p>
          <a:p>
            <a:pPr marL="342900" indent="-342900" algn="just">
              <a:buClr>
                <a:schemeClr val="bg1"/>
              </a:buClr>
              <a:buSzPct val="90000"/>
              <a:buFont typeface="Wingdings" panose="05000000000000000000" pitchFamily="2" charset="2"/>
              <a:buChar char="Ø"/>
            </a:pPr>
            <a:r>
              <a:rPr lang="en-US" sz="3000" b="1" u="sng" cap="none" dirty="0">
                <a:solidFill>
                  <a:schemeClr val="bg1"/>
                </a:solidFill>
                <a:latin typeface="Times New Roman" pitchFamily="18" charset="0"/>
                <a:cs typeface="Times New Roman" pitchFamily="18" charset="0"/>
              </a:rPr>
              <a:t> Periodic medical examination which aims at:</a:t>
            </a:r>
            <a:r>
              <a:rPr lang="en-US" sz="3000" b="1" cap="none" dirty="0">
                <a:solidFill>
                  <a:schemeClr val="bg1"/>
                </a:solidFill>
                <a:latin typeface="Times New Roman" pitchFamily="18" charset="0"/>
                <a:cs typeface="Times New Roman" pitchFamily="18" charset="0"/>
              </a:rPr>
              <a:t> </a:t>
            </a:r>
          </a:p>
          <a:p>
            <a:pPr algn="just">
              <a:buClr>
                <a:schemeClr val="bg1"/>
              </a:buClr>
              <a:buSzPct val="90000"/>
              <a:buFont typeface="Arial" pitchFamily="34" charset="0"/>
              <a:buChar char="•"/>
            </a:pPr>
            <a:r>
              <a:rPr lang="en-US" sz="3000" b="1" cap="none" dirty="0">
                <a:solidFill>
                  <a:schemeClr val="bg1"/>
                </a:solidFill>
                <a:latin typeface="Times New Roman" pitchFamily="18" charset="0"/>
                <a:cs typeface="Times New Roman" pitchFamily="18" charset="0"/>
              </a:rPr>
              <a:t> Early detection of health effects of hazardous exposure to be treated in its reversible stage.</a:t>
            </a:r>
          </a:p>
          <a:p>
            <a:pPr algn="just">
              <a:buClr>
                <a:schemeClr val="bg1"/>
              </a:buClr>
              <a:buSzPct val="90000"/>
              <a:buFont typeface="Arial" pitchFamily="34" charset="0"/>
              <a:buChar char="•"/>
            </a:pPr>
            <a:r>
              <a:rPr lang="en-US" sz="3000" b="1" cap="none" dirty="0">
                <a:solidFill>
                  <a:schemeClr val="bg1"/>
                </a:solidFill>
                <a:latin typeface="Times New Roman" pitchFamily="18" charset="0"/>
                <a:cs typeface="Times New Roman" pitchFamily="18" charset="0"/>
              </a:rPr>
              <a:t> Monitoring the efficiency of occupational heath services.</a:t>
            </a:r>
          </a:p>
          <a:p>
            <a:pPr algn="just">
              <a:buClr>
                <a:schemeClr val="bg1"/>
              </a:buClr>
              <a:buSzPct val="90000"/>
              <a:buFont typeface="Arial" pitchFamily="34" charset="0"/>
              <a:buChar char="•"/>
            </a:pPr>
            <a:endParaRPr lang="en-US" sz="2400" b="1" cap="none" dirty="0">
              <a:solidFill>
                <a:schemeClr val="bg1"/>
              </a:solidFill>
              <a:latin typeface="Times New Roman" pitchFamily="18" charset="0"/>
              <a:cs typeface="Times New Roman" pitchFamily="18" charset="0"/>
            </a:endParaRPr>
          </a:p>
          <a:p>
            <a:pPr algn="just">
              <a:buClr>
                <a:schemeClr val="bg1"/>
              </a:buClr>
              <a:buSzPct val="90000"/>
              <a:buFont typeface="Arial" pitchFamily="34" charset="0"/>
              <a:buChar char="•"/>
            </a:pPr>
            <a:endParaRPr lang="en-US" sz="2400" b="1" dirty="0">
              <a:solidFill>
                <a:schemeClr val="bg1"/>
              </a:solidFill>
              <a:latin typeface="Times New Roman" pitchFamily="18" charset="0"/>
              <a:cs typeface="Times New Roman" pitchFamily="18" charset="0"/>
            </a:endParaRPr>
          </a:p>
          <a:p>
            <a:endParaRPr lang="en-US" sz="24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235415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16758" y="595332"/>
            <a:ext cx="7110484" cy="5930159"/>
          </a:xfrm>
        </p:spPr>
        <p:txBody>
          <a:bodyPr>
            <a:normAutofit lnSpcReduction="10000"/>
          </a:bodyPr>
          <a:lstStyle/>
          <a:p>
            <a:pPr marL="342900" indent="-342900" algn="just">
              <a:buClr>
                <a:schemeClr val="bg1"/>
              </a:buClr>
              <a:buSzPct val="90000"/>
              <a:buFont typeface="Wingdings" panose="05000000000000000000" pitchFamily="2" charset="2"/>
              <a:buChar char="Ø"/>
            </a:pPr>
            <a:r>
              <a:rPr lang="en-US" sz="3000" b="1" u="sng" cap="none" dirty="0">
                <a:solidFill>
                  <a:schemeClr val="bg1"/>
                </a:solidFill>
                <a:latin typeface="Times New Roman" pitchFamily="18" charset="0"/>
                <a:cs typeface="Times New Roman" pitchFamily="18" charset="0"/>
              </a:rPr>
              <a:t>Personal protective devices:</a:t>
            </a:r>
          </a:p>
          <a:p>
            <a:pPr algn="just">
              <a:buClr>
                <a:schemeClr val="bg1"/>
              </a:buClr>
              <a:buSzPct val="90000"/>
            </a:pPr>
            <a:endParaRPr lang="en-US" sz="3000" b="1" u="sng" cap="none" dirty="0">
              <a:solidFill>
                <a:schemeClr val="bg1"/>
              </a:solidFill>
              <a:latin typeface="Times New Roman" pitchFamily="18" charset="0"/>
              <a:cs typeface="Times New Roman" pitchFamily="18" charset="0"/>
            </a:endParaRPr>
          </a:p>
          <a:p>
            <a:pPr algn="just">
              <a:buClr>
                <a:schemeClr val="bg1"/>
              </a:buClr>
              <a:buSzPct val="90000"/>
              <a:buFont typeface="Arial" pitchFamily="34" charset="0"/>
              <a:buChar char="•"/>
            </a:pPr>
            <a:r>
              <a:rPr lang="en-US" sz="3000" b="1" cap="none" dirty="0">
                <a:solidFill>
                  <a:schemeClr val="bg1"/>
                </a:solidFill>
                <a:latin typeface="Times New Roman" pitchFamily="18" charset="0"/>
                <a:cs typeface="Times New Roman" pitchFamily="18" charset="0"/>
              </a:rPr>
              <a:t> To prevent the penetration of the uncontrolled hazardous exposure in the body e.g. masks for dust or gases exposure, earplugs for noise exposure, leaded aprons for radiation exposure etc.</a:t>
            </a:r>
          </a:p>
          <a:p>
            <a:pPr algn="just">
              <a:buClr>
                <a:schemeClr val="bg1"/>
              </a:buClr>
              <a:buSzPct val="90000"/>
            </a:pPr>
            <a:endParaRPr lang="en-US" sz="3000" b="1" cap="none" dirty="0">
              <a:solidFill>
                <a:schemeClr val="bg1"/>
              </a:solidFill>
              <a:latin typeface="Times New Roman" pitchFamily="18" charset="0"/>
              <a:cs typeface="Times New Roman" pitchFamily="18" charset="0"/>
            </a:endParaRPr>
          </a:p>
          <a:p>
            <a:pPr algn="just">
              <a:buClr>
                <a:schemeClr val="bg1"/>
              </a:buClr>
              <a:buSzPct val="90000"/>
              <a:buFont typeface="Arial" pitchFamily="34" charset="0"/>
              <a:buChar char="•"/>
            </a:pPr>
            <a:r>
              <a:rPr lang="en-US" sz="3000" b="1" cap="none" dirty="0">
                <a:solidFill>
                  <a:schemeClr val="bg1"/>
                </a:solidFill>
                <a:latin typeface="Times New Roman" pitchFamily="18" charset="0"/>
                <a:cs typeface="Times New Roman" pitchFamily="18" charset="0"/>
              </a:rPr>
              <a:t>Protective devices must be </a:t>
            </a:r>
            <a:r>
              <a:rPr lang="en-US" sz="3000" b="1" u="sng" cap="none" dirty="0">
                <a:solidFill>
                  <a:schemeClr val="bg1"/>
                </a:solidFill>
                <a:latin typeface="Times New Roman" pitchFamily="18" charset="0"/>
                <a:cs typeface="Times New Roman" pitchFamily="18" charset="0"/>
              </a:rPr>
              <a:t>suitable</a:t>
            </a:r>
            <a:r>
              <a:rPr lang="en-US" sz="3000" b="1" cap="none" dirty="0">
                <a:solidFill>
                  <a:schemeClr val="bg1"/>
                </a:solidFill>
                <a:latin typeface="Times New Roman" pitchFamily="18" charset="0"/>
                <a:cs typeface="Times New Roman" pitchFamily="18" charset="0"/>
              </a:rPr>
              <a:t>, </a:t>
            </a:r>
            <a:r>
              <a:rPr lang="en-US" sz="3000" b="1" u="sng" cap="none" dirty="0">
                <a:solidFill>
                  <a:schemeClr val="bg1"/>
                </a:solidFill>
                <a:latin typeface="Times New Roman" pitchFamily="18" charset="0"/>
                <a:cs typeface="Times New Roman" pitchFamily="18" charset="0"/>
              </a:rPr>
              <a:t>comfortable</a:t>
            </a:r>
            <a:r>
              <a:rPr lang="en-US" sz="3000" b="1" cap="none" dirty="0">
                <a:solidFill>
                  <a:schemeClr val="bg1"/>
                </a:solidFill>
                <a:latin typeface="Times New Roman" pitchFamily="18" charset="0"/>
                <a:cs typeface="Times New Roman" pitchFamily="18" charset="0"/>
              </a:rPr>
              <a:t>, </a:t>
            </a:r>
            <a:r>
              <a:rPr lang="en-US" sz="3000" b="1" u="sng" cap="none" dirty="0">
                <a:solidFill>
                  <a:schemeClr val="bg1"/>
                </a:solidFill>
                <a:latin typeface="Times New Roman" pitchFamily="18" charset="0"/>
                <a:cs typeface="Times New Roman" pitchFamily="18" charset="0"/>
              </a:rPr>
              <a:t>don’t interfere with job continuity</a:t>
            </a:r>
            <a:r>
              <a:rPr lang="en-US" sz="3000" b="1" cap="none" dirty="0">
                <a:solidFill>
                  <a:schemeClr val="bg1"/>
                </a:solidFill>
                <a:latin typeface="Times New Roman" pitchFamily="18" charset="0"/>
                <a:cs typeface="Times New Roman" pitchFamily="18" charset="0"/>
              </a:rPr>
              <a:t> and </a:t>
            </a:r>
            <a:r>
              <a:rPr lang="en-US" sz="3000" b="1" u="sng" cap="none" dirty="0">
                <a:solidFill>
                  <a:schemeClr val="bg1"/>
                </a:solidFill>
                <a:latin typeface="Times New Roman" pitchFamily="18" charset="0"/>
                <a:cs typeface="Times New Roman" pitchFamily="18" charset="0"/>
              </a:rPr>
              <a:t>periodically maintained </a:t>
            </a:r>
            <a:r>
              <a:rPr lang="en-US" sz="3000" b="1" cap="none" dirty="0">
                <a:solidFill>
                  <a:schemeClr val="bg1"/>
                </a:solidFill>
                <a:latin typeface="Times New Roman" pitchFamily="18" charset="0"/>
                <a:cs typeface="Times New Roman" pitchFamily="18" charset="0"/>
              </a:rPr>
              <a:t>otherwise it will not be used.</a:t>
            </a:r>
          </a:p>
          <a:p>
            <a:pPr algn="just">
              <a:buClr>
                <a:schemeClr val="bg1"/>
              </a:buClr>
              <a:buSzPct val="90000"/>
              <a:buFont typeface="Arial" pitchFamily="34" charset="0"/>
              <a:buChar char="•"/>
            </a:pPr>
            <a:endParaRPr lang="en-US" sz="3000" b="1" cap="none" dirty="0">
              <a:solidFill>
                <a:schemeClr val="bg1"/>
              </a:solidFill>
              <a:latin typeface="Times New Roman" pitchFamily="18" charset="0"/>
              <a:cs typeface="Times New Roman" pitchFamily="18" charset="0"/>
            </a:endParaRPr>
          </a:p>
          <a:p>
            <a:pPr algn="just">
              <a:buClr>
                <a:schemeClr val="bg1"/>
              </a:buClr>
              <a:buSzPct val="90000"/>
              <a:buFont typeface="Arial" pitchFamily="34" charset="0"/>
              <a:buChar char="•"/>
            </a:pPr>
            <a:endParaRPr lang="en-US" sz="2400" b="1" dirty="0"/>
          </a:p>
          <a:p>
            <a:pPr algn="just">
              <a:lnSpc>
                <a:spcPct val="150000"/>
              </a:lnSpc>
              <a:buClr>
                <a:schemeClr val="bg1"/>
              </a:buClr>
              <a:buSzPct val="90000"/>
              <a:buFont typeface="Arial" pitchFamily="34" charset="0"/>
              <a:buChar char="•"/>
            </a:pPr>
            <a:endParaRPr lang="en-US" sz="2400" b="1" cap="none" dirty="0">
              <a:solidFill>
                <a:schemeClr val="bg1"/>
              </a:solidFill>
              <a:latin typeface="Times New Roman" pitchFamily="18" charset="0"/>
              <a:cs typeface="Times New Roman" pitchFamily="18" charset="0"/>
            </a:endParaRPr>
          </a:p>
          <a:p>
            <a:endParaRPr lang="en-US" sz="24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235415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09934" y="996287"/>
            <a:ext cx="6933063" cy="5656995"/>
          </a:xfrm>
        </p:spPr>
        <p:txBody>
          <a:bodyPr>
            <a:normAutofit/>
          </a:bodyPr>
          <a:lstStyle/>
          <a:p>
            <a:pPr algn="just">
              <a:buClr>
                <a:schemeClr val="bg1"/>
              </a:buClr>
              <a:buSzPct val="90000"/>
            </a:pPr>
            <a:endParaRPr lang="en-US" sz="3000" b="1" cap="none" dirty="0">
              <a:solidFill>
                <a:schemeClr val="bg1"/>
              </a:solidFill>
              <a:latin typeface="Times New Roman" pitchFamily="18" charset="0"/>
              <a:cs typeface="Times New Roman" pitchFamily="18" charset="0"/>
            </a:endParaRPr>
          </a:p>
          <a:p>
            <a:pPr marL="342900" indent="-342900" algn="just">
              <a:buClr>
                <a:schemeClr val="bg1"/>
              </a:buClr>
              <a:buSzPct val="90000"/>
              <a:buFont typeface="Wingdings" panose="05000000000000000000" pitchFamily="2" charset="2"/>
              <a:buChar char="Ø"/>
            </a:pPr>
            <a:r>
              <a:rPr lang="en-US" sz="3000" b="1" u="sng" cap="none" dirty="0">
                <a:solidFill>
                  <a:schemeClr val="bg1"/>
                </a:solidFill>
                <a:latin typeface="Times New Roman" pitchFamily="18" charset="0"/>
                <a:cs typeface="Times New Roman" pitchFamily="18" charset="0"/>
              </a:rPr>
              <a:t>Health education</a:t>
            </a:r>
            <a:r>
              <a:rPr lang="en-US" sz="3000" b="1" cap="none" dirty="0">
                <a:solidFill>
                  <a:schemeClr val="bg1"/>
                </a:solidFill>
                <a:latin typeface="Times New Roman" pitchFamily="18" charset="0"/>
                <a:cs typeface="Times New Roman" pitchFamily="18" charset="0"/>
              </a:rPr>
              <a:t>: </a:t>
            </a:r>
          </a:p>
          <a:p>
            <a:pPr marL="342900" indent="-342900" algn="just">
              <a:buClr>
                <a:schemeClr val="bg1"/>
              </a:buClr>
              <a:buSzPct val="90000"/>
              <a:buFont typeface="Wingdings" panose="05000000000000000000" pitchFamily="2" charset="2"/>
              <a:buChar char="Ø"/>
            </a:pPr>
            <a:endParaRPr lang="en-US" sz="3000" b="1" cap="none" dirty="0">
              <a:solidFill>
                <a:schemeClr val="bg1"/>
              </a:solidFill>
              <a:latin typeface="Times New Roman" pitchFamily="18" charset="0"/>
              <a:cs typeface="Times New Roman" pitchFamily="18" charset="0"/>
            </a:endParaRPr>
          </a:p>
          <a:p>
            <a:pPr marL="457200" indent="-457200" algn="just">
              <a:buClr>
                <a:schemeClr val="bg1"/>
              </a:buClr>
              <a:buSzPct val="90000"/>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Workers should be informed about the hazards of his job and how to avoid the health effects of such hazards.</a:t>
            </a:r>
          </a:p>
          <a:p>
            <a:pPr algn="just">
              <a:lnSpc>
                <a:spcPct val="150000"/>
              </a:lnSpc>
              <a:buClr>
                <a:schemeClr val="bg1"/>
              </a:buClr>
              <a:buSzPct val="90000"/>
              <a:buFont typeface="Arial" pitchFamily="34" charset="0"/>
              <a:buChar char="•"/>
            </a:pPr>
            <a:endParaRPr lang="en-US" sz="2400" b="1" dirty="0"/>
          </a:p>
          <a:p>
            <a:pPr algn="just">
              <a:lnSpc>
                <a:spcPct val="150000"/>
              </a:lnSpc>
              <a:buClr>
                <a:schemeClr val="bg1"/>
              </a:buClr>
              <a:buSzPct val="90000"/>
              <a:buFont typeface="Arial" pitchFamily="34" charset="0"/>
              <a:buChar char="•"/>
            </a:pPr>
            <a:endParaRPr lang="en-US" sz="2400" b="1" cap="none" dirty="0">
              <a:solidFill>
                <a:schemeClr val="bg1"/>
              </a:solidFill>
              <a:latin typeface="Times New Roman" pitchFamily="18" charset="0"/>
              <a:cs typeface="Times New Roman" pitchFamily="18" charset="0"/>
            </a:endParaRPr>
          </a:p>
          <a:p>
            <a:endParaRPr lang="en-US" sz="24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824812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10406" y="581890"/>
            <a:ext cx="7723187" cy="6165273"/>
          </a:xfrm>
        </p:spPr>
        <p:txBody>
          <a:bodyPr>
            <a:normAutofit/>
          </a:bodyPr>
          <a:lstStyle/>
          <a:p>
            <a:pPr algn="ctr">
              <a:buClr>
                <a:schemeClr val="bg1"/>
              </a:buClr>
              <a:buSzPct val="90000"/>
            </a:pPr>
            <a:r>
              <a:rPr lang="en-US" sz="2800" b="1" u="sng" cap="none" dirty="0">
                <a:solidFill>
                  <a:schemeClr val="bg1"/>
                </a:solidFill>
                <a:latin typeface="Times New Roman" pitchFamily="18" charset="0"/>
                <a:cs typeface="Times New Roman" pitchFamily="18" charset="0"/>
              </a:rPr>
              <a:t>Occupational hazards</a:t>
            </a:r>
          </a:p>
          <a:p>
            <a:pPr algn="just">
              <a:buClr>
                <a:schemeClr val="bg1"/>
              </a:buClr>
              <a:buSzPct val="90000"/>
              <a:buFont typeface="Wingdings" pitchFamily="2" charset="2"/>
              <a:buChar char="Ø"/>
            </a:pPr>
            <a:r>
              <a:rPr lang="en-US" sz="2800" b="1" cap="none" dirty="0">
                <a:solidFill>
                  <a:schemeClr val="bg1"/>
                </a:solidFill>
                <a:latin typeface="Times New Roman" pitchFamily="18" charset="0"/>
                <a:cs typeface="Times New Roman" pitchFamily="18" charset="0"/>
              </a:rPr>
              <a:t> </a:t>
            </a:r>
            <a:r>
              <a:rPr lang="en-US" sz="2800" b="1" u="sng" cap="none" dirty="0">
                <a:solidFill>
                  <a:schemeClr val="bg1"/>
                </a:solidFill>
                <a:latin typeface="Times New Roman" pitchFamily="18" charset="0"/>
                <a:cs typeface="Times New Roman" pitchFamily="18" charset="0"/>
              </a:rPr>
              <a:t>Physical:</a:t>
            </a:r>
            <a:r>
              <a:rPr lang="en-US" sz="2800" b="1" cap="none" dirty="0">
                <a:solidFill>
                  <a:schemeClr val="bg1"/>
                </a:solidFill>
                <a:latin typeface="Times New Roman" pitchFamily="18" charset="0"/>
                <a:cs typeface="Times New Roman" pitchFamily="18" charset="0"/>
              </a:rPr>
              <a:t> The main physical hazards in industry and other occupations are: Noise - heat - radiation (ionizing and non ionizing radiation- changes of pressure - vibration - electricity - electromagnetic waves - microwaves.</a:t>
            </a:r>
          </a:p>
          <a:p>
            <a:pPr algn="just">
              <a:buClr>
                <a:schemeClr val="bg1"/>
              </a:buClr>
              <a:buSzPct val="90000"/>
              <a:buFont typeface="Wingdings" pitchFamily="2" charset="2"/>
              <a:buChar char="Ø"/>
            </a:pPr>
            <a:r>
              <a:rPr lang="en-US" sz="2800" b="1" cap="none" dirty="0">
                <a:solidFill>
                  <a:schemeClr val="bg1"/>
                </a:solidFill>
                <a:latin typeface="Times New Roman" pitchFamily="18" charset="0"/>
                <a:cs typeface="Times New Roman" pitchFamily="18" charset="0"/>
              </a:rPr>
              <a:t> </a:t>
            </a:r>
            <a:r>
              <a:rPr lang="en-US" sz="2800" b="1" u="sng" cap="none" dirty="0">
                <a:solidFill>
                  <a:schemeClr val="bg1"/>
                </a:solidFill>
                <a:latin typeface="Times New Roman" pitchFamily="18" charset="0"/>
                <a:cs typeface="Times New Roman" pitchFamily="18" charset="0"/>
              </a:rPr>
              <a:t>Chemical:</a:t>
            </a:r>
            <a:r>
              <a:rPr lang="en-US" sz="2800" b="1" cap="none" dirty="0">
                <a:solidFill>
                  <a:schemeClr val="bg1"/>
                </a:solidFill>
                <a:latin typeface="Times New Roman" pitchFamily="18" charset="0"/>
                <a:cs typeface="Times New Roman" pitchFamily="18" charset="0"/>
              </a:rPr>
              <a:t> Gases, metals and dust (organic and inorganic).</a:t>
            </a:r>
          </a:p>
          <a:p>
            <a:pPr algn="just">
              <a:buClr>
                <a:schemeClr val="bg1"/>
              </a:buClr>
              <a:buSzPct val="90000"/>
              <a:buFont typeface="Wingdings" pitchFamily="2" charset="2"/>
              <a:buChar char="Ø"/>
            </a:pPr>
            <a:r>
              <a:rPr lang="en-US" sz="2800" b="1" cap="none" dirty="0">
                <a:solidFill>
                  <a:schemeClr val="bg1"/>
                </a:solidFill>
                <a:latin typeface="Times New Roman" pitchFamily="18" charset="0"/>
                <a:cs typeface="Times New Roman" pitchFamily="18" charset="0"/>
              </a:rPr>
              <a:t> </a:t>
            </a:r>
            <a:r>
              <a:rPr lang="en-US" sz="2800" b="1" u="sng" cap="none" dirty="0">
                <a:solidFill>
                  <a:schemeClr val="bg1"/>
                </a:solidFill>
                <a:latin typeface="Times New Roman" pitchFamily="18" charset="0"/>
                <a:cs typeface="Times New Roman" pitchFamily="18" charset="0"/>
              </a:rPr>
              <a:t>Mechanical:</a:t>
            </a:r>
            <a:r>
              <a:rPr lang="en-US" sz="2800" b="1" cap="none" dirty="0">
                <a:solidFill>
                  <a:schemeClr val="bg1"/>
                </a:solidFill>
                <a:latin typeface="Times New Roman" pitchFamily="18" charset="0"/>
                <a:cs typeface="Times New Roman" pitchFamily="18" charset="0"/>
              </a:rPr>
              <a:t> Lack of ergonomics and accidents.</a:t>
            </a:r>
          </a:p>
          <a:p>
            <a:pPr algn="just">
              <a:buClr>
                <a:schemeClr val="bg1"/>
              </a:buClr>
              <a:buSzPct val="90000"/>
              <a:buFont typeface="Wingdings" pitchFamily="2" charset="2"/>
              <a:buChar char="Ø"/>
            </a:pPr>
            <a:r>
              <a:rPr lang="en-US" sz="2800" b="1" dirty="0">
                <a:solidFill>
                  <a:schemeClr val="bg1"/>
                </a:solidFill>
                <a:latin typeface="Times New Roman" pitchFamily="18" charset="0"/>
                <a:cs typeface="Times New Roman" pitchFamily="18" charset="0"/>
              </a:rPr>
              <a:t> </a:t>
            </a:r>
            <a:r>
              <a:rPr lang="en-US" sz="2800" b="1" u="sng" cap="none" dirty="0">
                <a:solidFill>
                  <a:schemeClr val="bg1"/>
                </a:solidFill>
                <a:latin typeface="Times New Roman" pitchFamily="18" charset="0"/>
                <a:cs typeface="Times New Roman" pitchFamily="18" charset="0"/>
              </a:rPr>
              <a:t>Biological:</a:t>
            </a:r>
            <a:r>
              <a:rPr lang="en-US" sz="2800" b="1" cap="none" dirty="0">
                <a:solidFill>
                  <a:schemeClr val="bg1"/>
                </a:solidFill>
                <a:latin typeface="Times New Roman" pitchFamily="18" charset="0"/>
                <a:cs typeface="Times New Roman" pitchFamily="18" charset="0"/>
              </a:rPr>
              <a:t> Bacteria, viruses, parasites and fungi.</a:t>
            </a:r>
          </a:p>
          <a:p>
            <a:endParaRPr lang="en-US" sz="24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235415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55961" y="597710"/>
            <a:ext cx="7093530" cy="5662580"/>
          </a:xfrm>
        </p:spPr>
        <p:txBody>
          <a:bodyPr>
            <a:normAutofit lnSpcReduction="10000"/>
          </a:bodyPr>
          <a:lstStyle/>
          <a:p>
            <a:pPr algn="just">
              <a:buClr>
                <a:schemeClr val="bg1"/>
              </a:buClr>
              <a:buSzPct val="90000"/>
            </a:pPr>
            <a:r>
              <a:rPr lang="en-US" sz="3900" b="1" u="sng" cap="none" dirty="0">
                <a:solidFill>
                  <a:schemeClr val="bg1"/>
                </a:solidFill>
                <a:latin typeface="Times New Roman" pitchFamily="18" charset="0"/>
                <a:cs typeface="Times New Roman" pitchFamily="18" charset="0"/>
              </a:rPr>
              <a:t>Noise</a:t>
            </a:r>
            <a:r>
              <a:rPr lang="en-US" sz="3200" b="1" u="sng" cap="none" dirty="0">
                <a:solidFill>
                  <a:schemeClr val="bg1"/>
                </a:solidFill>
                <a:latin typeface="Times New Roman" pitchFamily="18" charset="0"/>
                <a:cs typeface="Times New Roman" pitchFamily="18" charset="0"/>
              </a:rPr>
              <a:t> </a:t>
            </a:r>
          </a:p>
          <a:p>
            <a:pPr algn="just">
              <a:buClr>
                <a:schemeClr val="bg1"/>
              </a:buClr>
              <a:buSzPct val="90000"/>
              <a:buFont typeface="Wingdings" pitchFamily="2" charset="2"/>
              <a:buChar char="Ø"/>
            </a:pPr>
            <a:r>
              <a:rPr lang="en-US" sz="2400" b="1" cap="none" dirty="0">
                <a:solidFill>
                  <a:schemeClr val="bg1"/>
                </a:solidFill>
                <a:latin typeface="Times New Roman" pitchFamily="18" charset="0"/>
                <a:cs typeface="Times New Roman" pitchFamily="18" charset="0"/>
              </a:rPr>
              <a:t> </a:t>
            </a:r>
            <a:r>
              <a:rPr lang="en-US" sz="3000" b="1" cap="none" dirty="0">
                <a:solidFill>
                  <a:schemeClr val="bg1"/>
                </a:solidFill>
                <a:latin typeface="Times New Roman" pitchFamily="18" charset="0"/>
                <a:cs typeface="Times New Roman" pitchFamily="18" charset="0"/>
              </a:rPr>
              <a:t>Noise is defined as the un-wanted sound.</a:t>
            </a:r>
          </a:p>
          <a:p>
            <a:pPr algn="just">
              <a:buClr>
                <a:schemeClr val="bg1"/>
              </a:buClr>
              <a:buSzPct val="90000"/>
              <a:buFont typeface="Wingdings" pitchFamily="2" charset="2"/>
              <a:buChar char="Ø"/>
            </a:pPr>
            <a:r>
              <a:rPr lang="en-US" sz="3000" b="1" cap="none" dirty="0">
                <a:solidFill>
                  <a:schemeClr val="bg1"/>
                </a:solidFill>
                <a:latin typeface="Times New Roman" pitchFamily="18" charset="0"/>
                <a:cs typeface="Times New Roman" pitchFamily="18" charset="0"/>
              </a:rPr>
              <a:t> Physically noise can be </a:t>
            </a:r>
            <a:r>
              <a:rPr lang="en-US" sz="3000" b="1" u="sng" cap="none" dirty="0">
                <a:solidFill>
                  <a:schemeClr val="bg1"/>
                </a:solidFill>
                <a:latin typeface="Times New Roman" pitchFamily="18" charset="0"/>
                <a:cs typeface="Times New Roman" pitchFamily="18" charset="0"/>
              </a:rPr>
              <a:t>classified</a:t>
            </a:r>
            <a:r>
              <a:rPr lang="en-US" sz="3000" b="1" cap="none" dirty="0">
                <a:solidFill>
                  <a:schemeClr val="bg1"/>
                </a:solidFill>
                <a:latin typeface="Times New Roman" pitchFamily="18" charset="0"/>
                <a:cs typeface="Times New Roman" pitchFamily="18" charset="0"/>
              </a:rPr>
              <a:t> according to its duration as:</a:t>
            </a:r>
          </a:p>
          <a:p>
            <a:pPr algn="just">
              <a:buClr>
                <a:schemeClr val="bg1"/>
              </a:buClr>
              <a:buSzPct val="90000"/>
            </a:pPr>
            <a:endParaRPr lang="en-US" sz="1900" b="1" cap="none" dirty="0">
              <a:solidFill>
                <a:schemeClr val="bg1"/>
              </a:solidFill>
              <a:latin typeface="Times New Roman" pitchFamily="18" charset="0"/>
              <a:cs typeface="Times New Roman" pitchFamily="18" charset="0"/>
            </a:endParaRPr>
          </a:p>
          <a:p>
            <a:pPr algn="just"/>
            <a:r>
              <a:rPr lang="en-US" sz="3000" b="1" u="sng" cap="none" dirty="0">
                <a:solidFill>
                  <a:schemeClr val="bg1"/>
                </a:solidFill>
                <a:latin typeface="Times New Roman" pitchFamily="18" charset="0"/>
                <a:cs typeface="Times New Roman" pitchFamily="18" charset="0"/>
              </a:rPr>
              <a:t>1-Continuos noise</a:t>
            </a:r>
            <a:r>
              <a:rPr lang="en-US" sz="3000" b="1" cap="none" dirty="0">
                <a:solidFill>
                  <a:schemeClr val="bg1"/>
                </a:solidFill>
                <a:latin typeface="Times New Roman" pitchFamily="18" charset="0"/>
                <a:cs typeface="Times New Roman" pitchFamily="18" charset="0"/>
              </a:rPr>
              <a:t>: as in spinning and waving industry.</a:t>
            </a:r>
          </a:p>
          <a:p>
            <a:pPr algn="just"/>
            <a:r>
              <a:rPr lang="en-US" sz="3000" b="1" u="sng" cap="none" dirty="0">
                <a:solidFill>
                  <a:schemeClr val="bg1"/>
                </a:solidFill>
                <a:latin typeface="Times New Roman" pitchFamily="18" charset="0"/>
                <a:cs typeface="Times New Roman" pitchFamily="18" charset="0"/>
              </a:rPr>
              <a:t>2- Interrupted noise</a:t>
            </a:r>
            <a:r>
              <a:rPr lang="en-US" sz="3000" b="1" cap="none" dirty="0">
                <a:solidFill>
                  <a:schemeClr val="bg1"/>
                </a:solidFill>
                <a:latin typeface="Times New Roman" pitchFamily="18" charset="0"/>
                <a:cs typeface="Times New Roman" pitchFamily="18" charset="0"/>
              </a:rPr>
              <a:t>: as air compressors - Air port and traffic noise.</a:t>
            </a:r>
          </a:p>
          <a:p>
            <a:pPr algn="just"/>
            <a:r>
              <a:rPr lang="en-US" sz="3000" b="1" u="sng" cap="none" dirty="0">
                <a:solidFill>
                  <a:schemeClr val="bg1"/>
                </a:solidFill>
                <a:latin typeface="Times New Roman" pitchFamily="18" charset="0"/>
                <a:cs typeface="Times New Roman" pitchFamily="18" charset="0"/>
              </a:rPr>
              <a:t>3- Impulse and impact noise</a:t>
            </a:r>
            <a:r>
              <a:rPr lang="en-US" sz="3000" b="1" cap="none" dirty="0">
                <a:solidFill>
                  <a:schemeClr val="bg1"/>
                </a:solidFill>
                <a:latin typeface="Times New Roman" pitchFamily="18" charset="0"/>
                <a:cs typeface="Times New Roman" pitchFamily="18" charset="0"/>
              </a:rPr>
              <a:t>: as sounds of explosions.</a:t>
            </a:r>
          </a:p>
        </p:txBody>
      </p:sp>
    </p:spTree>
    <p:extLst>
      <p:ext uri="{BB962C8B-B14F-4D97-AF65-F5344CB8AC3E}">
        <p14:creationId xmlns:p14="http://schemas.microsoft.com/office/powerpoint/2010/main" val="18235415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01004" y="627797"/>
            <a:ext cx="6755642" cy="5650173"/>
          </a:xfrm>
        </p:spPr>
        <p:txBody>
          <a:bodyPr>
            <a:normAutofit fontScale="92500" lnSpcReduction="10000"/>
          </a:bodyPr>
          <a:lstStyle/>
          <a:p>
            <a:pPr>
              <a:buClr>
                <a:schemeClr val="bg1"/>
              </a:buClr>
              <a:buSzPct val="90000"/>
            </a:pPr>
            <a:endParaRPr lang="en-US" sz="2400" b="1" cap="none" dirty="0">
              <a:solidFill>
                <a:schemeClr val="bg1"/>
              </a:solidFill>
              <a:latin typeface="Times New Roman" pitchFamily="18" charset="0"/>
              <a:cs typeface="Times New Roman" pitchFamily="18" charset="0"/>
            </a:endParaRPr>
          </a:p>
          <a:p>
            <a:pPr algn="just">
              <a:buClr>
                <a:schemeClr val="bg1"/>
              </a:buClr>
              <a:buSzPct val="90000"/>
              <a:buFont typeface="Arial" pitchFamily="34" charset="0"/>
              <a:buChar char="•"/>
            </a:pPr>
            <a:r>
              <a:rPr lang="en-US" sz="2400" b="1" cap="none" dirty="0">
                <a:solidFill>
                  <a:schemeClr val="bg1"/>
                </a:solidFill>
                <a:latin typeface="Times New Roman" pitchFamily="18" charset="0"/>
                <a:cs typeface="Times New Roman" pitchFamily="18" charset="0"/>
              </a:rPr>
              <a:t> </a:t>
            </a:r>
            <a:r>
              <a:rPr lang="en-US" sz="3300" b="1" cap="none" dirty="0">
                <a:solidFill>
                  <a:schemeClr val="bg1"/>
                </a:solidFill>
                <a:latin typeface="Times New Roman" pitchFamily="18" charset="0"/>
                <a:cs typeface="Times New Roman" pitchFamily="18" charset="0"/>
              </a:rPr>
              <a:t>Noise is measured by </a:t>
            </a:r>
            <a:r>
              <a:rPr lang="en-US" sz="3300" b="1" u="sng" cap="none" dirty="0">
                <a:solidFill>
                  <a:schemeClr val="bg1"/>
                </a:solidFill>
                <a:latin typeface="Times New Roman" pitchFamily="18" charset="0"/>
                <a:cs typeface="Times New Roman" pitchFamily="18" charset="0"/>
              </a:rPr>
              <a:t>a sound level  meter</a:t>
            </a:r>
            <a:r>
              <a:rPr lang="en-US" sz="3300" b="1" cap="none" dirty="0">
                <a:solidFill>
                  <a:schemeClr val="bg1"/>
                </a:solidFill>
                <a:latin typeface="Times New Roman" pitchFamily="18" charset="0"/>
                <a:cs typeface="Times New Roman" pitchFamily="18" charset="0"/>
              </a:rPr>
              <a:t>, the unit of measurement is the </a:t>
            </a:r>
            <a:r>
              <a:rPr lang="en-US" sz="3300" b="1" u="sng" cap="none" dirty="0">
                <a:solidFill>
                  <a:schemeClr val="bg1"/>
                </a:solidFill>
                <a:latin typeface="Times New Roman" pitchFamily="18" charset="0"/>
                <a:cs typeface="Times New Roman" pitchFamily="18" charset="0"/>
              </a:rPr>
              <a:t>decibel</a:t>
            </a:r>
            <a:r>
              <a:rPr lang="en-US" sz="3300" b="1" cap="none" dirty="0">
                <a:solidFill>
                  <a:schemeClr val="bg1"/>
                </a:solidFill>
                <a:latin typeface="Times New Roman" pitchFamily="18" charset="0"/>
                <a:cs typeface="Times New Roman" pitchFamily="18" charset="0"/>
              </a:rPr>
              <a:t>.</a:t>
            </a:r>
          </a:p>
          <a:p>
            <a:pPr algn="just">
              <a:buClr>
                <a:schemeClr val="bg1"/>
              </a:buClr>
              <a:buSzPct val="90000"/>
            </a:pPr>
            <a:endParaRPr lang="en-US" sz="3300" b="1" cap="none" dirty="0">
              <a:solidFill>
                <a:schemeClr val="bg1"/>
              </a:solidFill>
              <a:latin typeface="Times New Roman" pitchFamily="18" charset="0"/>
              <a:cs typeface="Times New Roman" pitchFamily="18" charset="0"/>
            </a:endParaRPr>
          </a:p>
          <a:p>
            <a:pPr algn="just">
              <a:buClr>
                <a:schemeClr val="bg1"/>
              </a:buClr>
              <a:buSzPct val="90000"/>
              <a:buFont typeface="Arial" pitchFamily="34" charset="0"/>
              <a:buChar char="•"/>
            </a:pPr>
            <a:r>
              <a:rPr lang="en-US" sz="3300" b="1" cap="none" dirty="0">
                <a:solidFill>
                  <a:schemeClr val="bg1"/>
                </a:solidFill>
                <a:latin typeface="Times New Roman" pitchFamily="18" charset="0"/>
                <a:cs typeface="Times New Roman" pitchFamily="18" charset="0"/>
              </a:rPr>
              <a:t> Occupational exposure to noise occurs in most of industries examples are: </a:t>
            </a:r>
          </a:p>
          <a:p>
            <a:pPr marL="457200" indent="-457200" algn="just">
              <a:buClr>
                <a:schemeClr val="bg1"/>
              </a:buClr>
              <a:buSzPct val="90000"/>
              <a:buFont typeface="Wingdings" panose="05000000000000000000" pitchFamily="2" charset="2"/>
              <a:buChar char="ü"/>
            </a:pPr>
            <a:r>
              <a:rPr lang="en-US" sz="3300" b="1" cap="none" dirty="0">
                <a:solidFill>
                  <a:schemeClr val="bg1"/>
                </a:solidFill>
                <a:latin typeface="Times New Roman" pitchFamily="18" charset="0"/>
                <a:cs typeface="Times New Roman" pitchFamily="18" charset="0"/>
              </a:rPr>
              <a:t>iron and steel industry, </a:t>
            </a:r>
          </a:p>
          <a:p>
            <a:pPr marL="457200" indent="-457200" algn="just">
              <a:buClr>
                <a:schemeClr val="bg1"/>
              </a:buClr>
              <a:buSzPct val="90000"/>
              <a:buFont typeface="Wingdings" panose="05000000000000000000" pitchFamily="2" charset="2"/>
              <a:buChar char="ü"/>
            </a:pPr>
            <a:r>
              <a:rPr lang="en-US" sz="3300" b="1" cap="none" dirty="0">
                <a:solidFill>
                  <a:schemeClr val="bg1"/>
                </a:solidFill>
                <a:latin typeface="Times New Roman" pitchFamily="18" charset="0"/>
                <a:cs typeface="Times New Roman" pitchFamily="18" charset="0"/>
              </a:rPr>
              <a:t>spinning and waving industries and</a:t>
            </a:r>
          </a:p>
          <a:p>
            <a:pPr marL="457200" indent="-457200" algn="just">
              <a:buClr>
                <a:schemeClr val="bg1"/>
              </a:buClr>
              <a:buSzPct val="90000"/>
              <a:buFont typeface="Wingdings" panose="05000000000000000000" pitchFamily="2" charset="2"/>
              <a:buChar char="ü"/>
            </a:pPr>
            <a:r>
              <a:rPr lang="en-US" sz="3300" b="1" cap="none" dirty="0">
                <a:solidFill>
                  <a:schemeClr val="bg1"/>
                </a:solidFill>
                <a:latin typeface="Times New Roman" pitchFamily="18" charset="0"/>
                <a:cs typeface="Times New Roman" pitchFamily="18" charset="0"/>
              </a:rPr>
              <a:t> electric generators.</a:t>
            </a:r>
          </a:p>
          <a:p>
            <a:pPr algn="just">
              <a:buClr>
                <a:schemeClr val="bg1"/>
              </a:buClr>
              <a:buSzPct val="90000"/>
            </a:pPr>
            <a:endParaRPr lang="en-US" sz="3300" b="1" cap="none" dirty="0">
              <a:solidFill>
                <a:schemeClr val="bg1"/>
              </a:solidFill>
              <a:latin typeface="Times New Roman" pitchFamily="18" charset="0"/>
              <a:cs typeface="Times New Roman" pitchFamily="18" charset="0"/>
            </a:endParaRPr>
          </a:p>
          <a:p>
            <a:endParaRPr lang="en-US" sz="24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235415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48146" y="1011382"/>
            <a:ext cx="7398328" cy="4904509"/>
          </a:xfrm>
        </p:spPr>
        <p:txBody>
          <a:bodyPr>
            <a:normAutofit lnSpcReduction="10000"/>
          </a:bodyPr>
          <a:lstStyle/>
          <a:p>
            <a:pPr marL="457200" indent="-457200" algn="just">
              <a:buClr>
                <a:schemeClr val="bg1"/>
              </a:buClr>
              <a:buSzPct val="90000"/>
              <a:buFont typeface="Wingdings" panose="05000000000000000000" pitchFamily="2" charset="2"/>
              <a:buChar char="Ø"/>
            </a:pPr>
            <a:r>
              <a:rPr lang="en-US" sz="2800" b="1" cap="none" dirty="0">
                <a:solidFill>
                  <a:schemeClr val="bg1"/>
                </a:solidFill>
                <a:latin typeface="Times New Roman" pitchFamily="18" charset="0"/>
                <a:cs typeface="Times New Roman" pitchFamily="18" charset="0"/>
              </a:rPr>
              <a:t>Noise has both auditory and non-auditory effects</a:t>
            </a:r>
            <a:r>
              <a:rPr lang="en-US" sz="2400" b="1" cap="none" dirty="0">
                <a:solidFill>
                  <a:schemeClr val="bg1"/>
                </a:solidFill>
                <a:latin typeface="Times New Roman" pitchFamily="18" charset="0"/>
                <a:cs typeface="Times New Roman" pitchFamily="18" charset="0"/>
              </a:rPr>
              <a:t>.</a:t>
            </a:r>
          </a:p>
          <a:p>
            <a:pPr algn="just">
              <a:buClr>
                <a:schemeClr val="bg1"/>
              </a:buClr>
              <a:buSzPct val="90000"/>
            </a:pPr>
            <a:endParaRPr lang="en-US" sz="2800" b="1" cap="none" dirty="0">
              <a:solidFill>
                <a:schemeClr val="bg1"/>
              </a:solidFill>
              <a:latin typeface="Times New Roman" pitchFamily="18" charset="0"/>
              <a:cs typeface="Times New Roman" pitchFamily="18" charset="0"/>
            </a:endParaRPr>
          </a:p>
          <a:p>
            <a:pPr algn="just">
              <a:buClr>
                <a:schemeClr val="bg1"/>
              </a:buClr>
              <a:buSzPct val="90000"/>
            </a:pPr>
            <a:r>
              <a:rPr lang="en-US" sz="2800" b="1" cap="none" dirty="0">
                <a:solidFill>
                  <a:schemeClr val="bg1"/>
                </a:solidFill>
                <a:latin typeface="Times New Roman" pitchFamily="18" charset="0"/>
                <a:cs typeface="Times New Roman" pitchFamily="18" charset="0"/>
              </a:rPr>
              <a:t>1- </a:t>
            </a:r>
            <a:r>
              <a:rPr lang="en-US" sz="2800" b="1" u="sng" cap="none" dirty="0">
                <a:solidFill>
                  <a:schemeClr val="bg1"/>
                </a:solidFill>
                <a:latin typeface="Times New Roman" pitchFamily="18" charset="0"/>
                <a:cs typeface="Times New Roman" pitchFamily="18" charset="0"/>
              </a:rPr>
              <a:t>Auditory effect:</a:t>
            </a:r>
          </a:p>
          <a:p>
            <a:pPr algn="just">
              <a:buClr>
                <a:schemeClr val="bg1"/>
              </a:buClr>
              <a:buSzPct val="90000"/>
            </a:pPr>
            <a:endParaRPr lang="en-US" sz="2800" b="1" u="sng" cap="none" dirty="0">
              <a:solidFill>
                <a:schemeClr val="bg1"/>
              </a:solidFill>
              <a:latin typeface="Times New Roman" pitchFamily="18" charset="0"/>
              <a:cs typeface="Times New Roman" pitchFamily="18" charset="0"/>
            </a:endParaRPr>
          </a:p>
          <a:p>
            <a:pPr marL="342900" indent="-342900" algn="just">
              <a:buClr>
                <a:schemeClr val="bg1"/>
              </a:buClr>
              <a:buFont typeface="Arial" panose="020B0604020202020204" pitchFamily="34" charset="0"/>
              <a:buChar char="•"/>
            </a:pPr>
            <a:r>
              <a:rPr lang="en-US" sz="2800" b="1" cap="none" dirty="0">
                <a:solidFill>
                  <a:schemeClr val="bg1"/>
                </a:solidFill>
                <a:latin typeface="Times New Roman" pitchFamily="18" charset="0"/>
                <a:cs typeface="Times New Roman" pitchFamily="18" charset="0"/>
              </a:rPr>
              <a:t>Exposure to noise causes destruction of the hair cells of the organ of </a:t>
            </a:r>
            <a:r>
              <a:rPr lang="en-US" sz="2800" b="1" cap="none" dirty="0" err="1">
                <a:solidFill>
                  <a:schemeClr val="bg1"/>
                </a:solidFill>
                <a:latin typeface="Times New Roman" pitchFamily="18" charset="0"/>
                <a:cs typeface="Times New Roman" pitchFamily="18" charset="0"/>
              </a:rPr>
              <a:t>Corti</a:t>
            </a:r>
            <a:r>
              <a:rPr lang="en-US" sz="2800" b="1" cap="none" dirty="0">
                <a:solidFill>
                  <a:schemeClr val="bg1"/>
                </a:solidFill>
                <a:latin typeface="Times New Roman" pitchFamily="18" charset="0"/>
                <a:cs typeface="Times New Roman" pitchFamily="18" charset="0"/>
              </a:rPr>
              <a:t> in the inner ear. </a:t>
            </a:r>
          </a:p>
          <a:p>
            <a:pPr marL="342900" indent="-342900" algn="just">
              <a:buClr>
                <a:schemeClr val="bg1"/>
              </a:buClr>
              <a:buFont typeface="Arial" panose="020B0604020202020204" pitchFamily="34" charset="0"/>
              <a:buChar char="•"/>
            </a:pPr>
            <a:r>
              <a:rPr lang="en-US" sz="2800" b="1" cap="none" dirty="0">
                <a:solidFill>
                  <a:schemeClr val="bg1"/>
                </a:solidFill>
                <a:latin typeface="Times New Roman" pitchFamily="18" charset="0"/>
                <a:cs typeface="Times New Roman" pitchFamily="18" charset="0"/>
              </a:rPr>
              <a:t>This leads to insidious and gradual progressive loss of hearing.</a:t>
            </a:r>
          </a:p>
        </p:txBody>
      </p:sp>
    </p:spTree>
    <p:extLst>
      <p:ext uri="{BB962C8B-B14F-4D97-AF65-F5344CB8AC3E}">
        <p14:creationId xmlns:p14="http://schemas.microsoft.com/office/powerpoint/2010/main" val="18235415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89710" y="1039091"/>
            <a:ext cx="7301346" cy="4876800"/>
          </a:xfrm>
        </p:spPr>
        <p:txBody>
          <a:bodyPr>
            <a:normAutofit/>
          </a:bodyPr>
          <a:lstStyle/>
          <a:p>
            <a:pPr algn="just"/>
            <a:r>
              <a:rPr lang="en-US" sz="2800" b="1" u="sng" cap="none" dirty="0">
                <a:solidFill>
                  <a:schemeClr val="bg1"/>
                </a:solidFill>
                <a:latin typeface="Times New Roman" pitchFamily="18" charset="0"/>
                <a:cs typeface="Times New Roman" pitchFamily="18" charset="0"/>
              </a:rPr>
              <a:t>Diagnosis of noise induced hearing loss:</a:t>
            </a:r>
          </a:p>
          <a:p>
            <a:pPr algn="just"/>
            <a:endParaRPr lang="en-US" sz="2800" b="1" u="sng" cap="none" dirty="0">
              <a:solidFill>
                <a:schemeClr val="bg1"/>
              </a:solidFill>
              <a:latin typeface="Times New Roman" pitchFamily="18" charset="0"/>
              <a:cs typeface="Times New Roman" pitchFamily="18" charset="0"/>
            </a:endParaRPr>
          </a:p>
          <a:p>
            <a:pPr algn="just"/>
            <a:r>
              <a:rPr lang="en-US" sz="2800" b="1" cap="none" dirty="0">
                <a:solidFill>
                  <a:schemeClr val="bg1"/>
                </a:solidFill>
                <a:latin typeface="Times New Roman" pitchFamily="18" charset="0"/>
                <a:cs typeface="Times New Roman" pitchFamily="18" charset="0"/>
              </a:rPr>
              <a:t>- Occupational history should indicate exposure to high intensity noise (more than 85 dB) for a sufficient duration (years).</a:t>
            </a:r>
          </a:p>
          <a:p>
            <a:pPr algn="just"/>
            <a:endParaRPr lang="en-US" sz="2800" b="1" cap="none" dirty="0">
              <a:solidFill>
                <a:schemeClr val="bg1"/>
              </a:solidFill>
              <a:latin typeface="Times New Roman" pitchFamily="18" charset="0"/>
              <a:cs typeface="Times New Roman" pitchFamily="18" charset="0"/>
            </a:endParaRPr>
          </a:p>
          <a:p>
            <a:pPr algn="just"/>
            <a:r>
              <a:rPr lang="en-US" sz="2800" b="1" cap="none" dirty="0">
                <a:solidFill>
                  <a:schemeClr val="bg1"/>
                </a:solidFill>
                <a:latin typeface="Times New Roman" pitchFamily="18" charset="0"/>
                <a:cs typeface="Times New Roman" pitchFamily="18" charset="0"/>
              </a:rPr>
              <a:t>- Difficulty of hearing especially for high-pitched sounds.</a:t>
            </a:r>
          </a:p>
        </p:txBody>
      </p:sp>
    </p:spTree>
    <p:extLst>
      <p:ext uri="{BB962C8B-B14F-4D97-AF65-F5344CB8AC3E}">
        <p14:creationId xmlns:p14="http://schemas.microsoft.com/office/powerpoint/2010/main" val="1590993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8254" y="387927"/>
            <a:ext cx="6960151" cy="6135704"/>
          </a:xfrm>
        </p:spPr>
        <p:txBody>
          <a:bodyPr>
            <a:normAutofit/>
          </a:bodyPr>
          <a:lstStyle/>
          <a:p>
            <a:pPr>
              <a:buClr>
                <a:schemeClr val="bg1"/>
              </a:buClr>
              <a:buSzPct val="90000"/>
            </a:pPr>
            <a:endParaRPr lang="en-US" sz="2400" b="1" dirty="0">
              <a:solidFill>
                <a:schemeClr val="bg1"/>
              </a:solidFill>
              <a:latin typeface="Times New Roman" pitchFamily="18" charset="0"/>
              <a:cs typeface="Times New Roman" pitchFamily="18" charset="0"/>
            </a:endParaRPr>
          </a:p>
          <a:p>
            <a:pPr>
              <a:buClr>
                <a:schemeClr val="bg1"/>
              </a:buClr>
              <a:buSzPct val="90000"/>
            </a:pPr>
            <a:endParaRPr lang="en-US" sz="600" b="1" u="sng" dirty="0">
              <a:solidFill>
                <a:schemeClr val="bg1"/>
              </a:solidFill>
              <a:latin typeface="Times New Roman" pitchFamily="18" charset="0"/>
              <a:cs typeface="Times New Roman" pitchFamily="18" charset="0"/>
            </a:endParaRPr>
          </a:p>
          <a:p>
            <a:pPr marL="457200" indent="-457200" algn="just">
              <a:buClr>
                <a:schemeClr val="bg1"/>
              </a:buClr>
              <a:buFont typeface="Arial" panose="020B0604020202020204" pitchFamily="34" charset="0"/>
              <a:buChar char="•"/>
            </a:pPr>
            <a:r>
              <a:rPr lang="en-US" sz="3200" b="1" cap="none" dirty="0">
                <a:solidFill>
                  <a:schemeClr val="bg1"/>
                </a:solidFill>
                <a:latin typeface="Times New Roman" pitchFamily="18" charset="0"/>
                <a:cs typeface="Times New Roman" pitchFamily="18" charset="0"/>
              </a:rPr>
              <a:t> </a:t>
            </a:r>
            <a:r>
              <a:rPr lang="en-US" sz="3000" b="1" cap="none" dirty="0">
                <a:solidFill>
                  <a:schemeClr val="bg1"/>
                </a:solidFill>
                <a:latin typeface="Times New Roman" panose="02020603050405020304" pitchFamily="18" charset="0"/>
                <a:cs typeface="Times New Roman" panose="02020603050405020304" pitchFamily="18" charset="0"/>
              </a:rPr>
              <a:t>Occupational health services are concerned mainly with:</a:t>
            </a:r>
          </a:p>
          <a:p>
            <a:pPr marL="457200" indent="-457200" algn="just">
              <a:lnSpc>
                <a:spcPct val="150000"/>
              </a:lnSpc>
              <a:buClr>
                <a:schemeClr val="bg1"/>
              </a:buClr>
              <a:buFont typeface="Wingdings" panose="05000000000000000000" pitchFamily="2" charset="2"/>
              <a:buChar char="ü"/>
            </a:pPr>
            <a:r>
              <a:rPr lang="en-US" sz="3000" b="1" cap="none" dirty="0">
                <a:solidFill>
                  <a:schemeClr val="bg1"/>
                </a:solidFill>
                <a:latin typeface="Times New Roman" panose="02020603050405020304" pitchFamily="18" charset="0"/>
                <a:cs typeface="Times New Roman" panose="02020603050405020304" pitchFamily="18" charset="0"/>
              </a:rPr>
              <a:t> </a:t>
            </a:r>
            <a:r>
              <a:rPr lang="en-US" sz="3000" b="1" u="sng" cap="none" dirty="0">
                <a:solidFill>
                  <a:schemeClr val="bg1"/>
                </a:solidFill>
                <a:latin typeface="Times New Roman" panose="02020603050405020304" pitchFamily="18" charset="0"/>
                <a:cs typeface="Times New Roman" panose="02020603050405020304" pitchFamily="18" charset="0"/>
              </a:rPr>
              <a:t>health promotion and protection</a:t>
            </a:r>
            <a:r>
              <a:rPr lang="en-US" sz="3000" b="1" cap="none" dirty="0">
                <a:solidFill>
                  <a:schemeClr val="bg1"/>
                </a:solidFill>
                <a:latin typeface="Times New Roman" panose="02020603050405020304" pitchFamily="18" charset="0"/>
                <a:cs typeface="Times New Roman" panose="02020603050405020304" pitchFamily="18" charset="0"/>
              </a:rPr>
              <a:t> of all workers as well as,</a:t>
            </a:r>
          </a:p>
          <a:p>
            <a:pPr marL="457200" indent="-457200" algn="just">
              <a:lnSpc>
                <a:spcPct val="150000"/>
              </a:lnSpc>
              <a:buClr>
                <a:schemeClr val="bg1"/>
              </a:buClr>
              <a:buFont typeface="Wingdings" panose="05000000000000000000" pitchFamily="2" charset="2"/>
              <a:buChar char="ü"/>
            </a:pPr>
            <a:r>
              <a:rPr lang="en-US" sz="3000" b="1" cap="none" dirty="0">
                <a:solidFill>
                  <a:schemeClr val="bg1"/>
                </a:solidFill>
                <a:latin typeface="Times New Roman" panose="02020603050405020304" pitchFamily="18" charset="0"/>
                <a:cs typeface="Times New Roman" panose="02020603050405020304" pitchFamily="18" charset="0"/>
              </a:rPr>
              <a:t> </a:t>
            </a:r>
            <a:r>
              <a:rPr lang="en-US" sz="3000" b="1" u="sng" cap="none" dirty="0">
                <a:solidFill>
                  <a:schemeClr val="bg1"/>
                </a:solidFill>
                <a:latin typeface="Times New Roman" panose="02020603050405020304" pitchFamily="18" charset="0"/>
                <a:cs typeface="Times New Roman" panose="02020603050405020304" pitchFamily="18" charset="0"/>
              </a:rPr>
              <a:t>provision of curative services</a:t>
            </a:r>
            <a:r>
              <a:rPr lang="en-US" sz="3000" b="1" cap="none" dirty="0">
                <a:solidFill>
                  <a:schemeClr val="bg1"/>
                </a:solidFill>
                <a:latin typeface="Times New Roman" panose="02020603050405020304" pitchFamily="18" charset="0"/>
                <a:cs typeface="Times New Roman" panose="02020603050405020304" pitchFamily="18" charset="0"/>
              </a:rPr>
              <a:t> for cases of disease amongst them.</a:t>
            </a:r>
            <a:r>
              <a:rPr lang="en-US" sz="2800" b="1" cap="none" dirty="0">
                <a:solidFill>
                  <a:schemeClr val="bg1"/>
                </a:solidFill>
                <a:latin typeface="Times New Roman" panose="02020603050405020304" pitchFamily="18" charset="0"/>
                <a:cs typeface="Times New Roman" panose="02020603050405020304" pitchFamily="18" charset="0"/>
              </a:rPr>
              <a:t> </a:t>
            </a:r>
          </a:p>
          <a:p>
            <a:pPr marL="457200" indent="-457200" algn="just">
              <a:buClr>
                <a:schemeClr val="bg1"/>
              </a:buClr>
              <a:buFont typeface="Arial" panose="020B0604020202020204" pitchFamily="34" charset="0"/>
              <a:buChar char="•"/>
            </a:pPr>
            <a:endParaRPr lang="en-US" sz="1400" b="1" cap="none" dirty="0">
              <a:solidFill>
                <a:schemeClr val="bg1"/>
              </a:solidFill>
              <a:latin typeface="Times New Roman" panose="02020603050405020304" pitchFamily="18" charset="0"/>
              <a:cs typeface="Times New Roman" panose="02020603050405020304" pitchFamily="18" charset="0"/>
            </a:endParaRPr>
          </a:p>
          <a:p>
            <a:endParaRPr lang="en-US" sz="24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235415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72835" y="900545"/>
            <a:ext cx="6954983" cy="6165273"/>
          </a:xfrm>
        </p:spPr>
        <p:txBody>
          <a:bodyPr>
            <a:normAutofit/>
          </a:bodyPr>
          <a:lstStyle/>
          <a:p>
            <a:pPr algn="just">
              <a:buClr>
                <a:schemeClr val="bg1"/>
              </a:buClr>
              <a:buSzPct val="90000"/>
              <a:buFont typeface="Wingdings" pitchFamily="2" charset="2"/>
              <a:buChar char="ü"/>
            </a:pPr>
            <a:endParaRPr lang="en-US" sz="2400" b="1" cap="none" dirty="0">
              <a:solidFill>
                <a:schemeClr val="bg1"/>
              </a:solidFill>
              <a:latin typeface="Times New Roman" pitchFamily="18" charset="0"/>
              <a:cs typeface="Times New Roman" pitchFamily="18" charset="0"/>
            </a:endParaRPr>
          </a:p>
          <a:p>
            <a:pPr algn="just">
              <a:lnSpc>
                <a:spcPct val="150000"/>
              </a:lnSpc>
              <a:buClr>
                <a:schemeClr val="bg1"/>
              </a:buClr>
              <a:buSzPct val="90000"/>
            </a:pPr>
            <a:r>
              <a:rPr lang="en-US" sz="3000" b="1" cap="none" dirty="0">
                <a:solidFill>
                  <a:schemeClr val="bg1"/>
                </a:solidFill>
                <a:latin typeface="Times New Roman" pitchFamily="18" charset="0"/>
                <a:cs typeface="Times New Roman" pitchFamily="18" charset="0"/>
              </a:rPr>
              <a:t>2- </a:t>
            </a:r>
            <a:r>
              <a:rPr lang="en-US" sz="3000" b="1" u="sng" cap="none" dirty="0">
                <a:solidFill>
                  <a:schemeClr val="bg1"/>
                </a:solidFill>
                <a:latin typeface="Times New Roman" pitchFamily="18" charset="0"/>
                <a:cs typeface="Times New Roman" pitchFamily="18" charset="0"/>
              </a:rPr>
              <a:t>Non-auditory effects</a:t>
            </a:r>
            <a:r>
              <a:rPr lang="en-US" sz="3000" b="1" cap="none" dirty="0">
                <a:solidFill>
                  <a:schemeClr val="bg1"/>
                </a:solidFill>
                <a:latin typeface="Times New Roman" pitchFamily="18" charset="0"/>
                <a:cs typeface="Times New Roman" pitchFamily="18" charset="0"/>
              </a:rPr>
              <a:t>:</a:t>
            </a:r>
          </a:p>
          <a:p>
            <a:pPr marL="342900" indent="-342900" algn="just">
              <a:lnSpc>
                <a:spcPct val="150000"/>
              </a:lnSpc>
              <a:buClr>
                <a:schemeClr val="bg1"/>
              </a:buClr>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 Insomnia if noise exposure is at night.</a:t>
            </a:r>
          </a:p>
          <a:p>
            <a:pPr marL="342900" indent="-342900" algn="just">
              <a:lnSpc>
                <a:spcPct val="150000"/>
              </a:lnSpc>
              <a:buClr>
                <a:schemeClr val="bg1"/>
              </a:buClr>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Lack of communication with others.</a:t>
            </a:r>
          </a:p>
          <a:p>
            <a:pPr marL="342900" indent="-342900" algn="just">
              <a:lnSpc>
                <a:spcPct val="150000"/>
              </a:lnSpc>
              <a:buClr>
                <a:schemeClr val="bg1"/>
              </a:buClr>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Lack of concentration</a:t>
            </a:r>
          </a:p>
        </p:txBody>
      </p:sp>
    </p:spTree>
    <p:extLst>
      <p:ext uri="{BB962C8B-B14F-4D97-AF65-F5344CB8AC3E}">
        <p14:creationId xmlns:p14="http://schemas.microsoft.com/office/powerpoint/2010/main" val="18235415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82782" y="503519"/>
            <a:ext cx="7578436" cy="6091243"/>
          </a:xfrm>
        </p:spPr>
        <p:txBody>
          <a:bodyPr>
            <a:normAutofit fontScale="92500"/>
          </a:bodyPr>
          <a:lstStyle/>
          <a:p>
            <a:pPr algn="just"/>
            <a:r>
              <a:rPr lang="en-US" sz="2800" b="1" u="sng" cap="none" dirty="0">
                <a:solidFill>
                  <a:schemeClr val="bg1"/>
                </a:solidFill>
                <a:latin typeface="Times New Roman" pitchFamily="18" charset="0"/>
                <a:cs typeface="Times New Roman" pitchFamily="18" charset="0"/>
              </a:rPr>
              <a:t>Prevention:</a:t>
            </a:r>
          </a:p>
          <a:p>
            <a:pPr algn="just"/>
            <a:r>
              <a:rPr lang="en-US" sz="2800" b="1" u="sng" cap="none" dirty="0">
                <a:solidFill>
                  <a:schemeClr val="bg1"/>
                </a:solidFill>
                <a:latin typeface="Times New Roman" pitchFamily="18" charset="0"/>
                <a:cs typeface="Times New Roman" pitchFamily="18" charset="0"/>
              </a:rPr>
              <a:t>1- Environmental measures</a:t>
            </a:r>
            <a:r>
              <a:rPr lang="en-US" sz="2800" b="1" cap="none" dirty="0">
                <a:solidFill>
                  <a:schemeClr val="bg1"/>
                </a:solidFill>
                <a:latin typeface="Times New Roman" pitchFamily="18" charset="0"/>
                <a:cs typeface="Times New Roman" pitchFamily="18" charset="0"/>
              </a:rPr>
              <a:t>:</a:t>
            </a:r>
          </a:p>
          <a:p>
            <a:pPr algn="just"/>
            <a:r>
              <a:rPr lang="en-US" sz="2800" b="1" cap="none" dirty="0">
                <a:solidFill>
                  <a:schemeClr val="bg1"/>
                </a:solidFill>
                <a:latin typeface="Times New Roman" pitchFamily="18" charset="0"/>
                <a:cs typeface="Times New Roman" pitchFamily="18" charset="0"/>
              </a:rPr>
              <a:t>- Substitution of noisy machines or noisy operation by less noisy ones.</a:t>
            </a:r>
          </a:p>
          <a:p>
            <a:pPr algn="just"/>
            <a:r>
              <a:rPr lang="en-US" sz="2800" b="1" cap="none" dirty="0">
                <a:solidFill>
                  <a:schemeClr val="bg1"/>
                </a:solidFill>
                <a:latin typeface="Times New Roman" pitchFamily="18" charset="0"/>
                <a:cs typeface="Times New Roman" pitchFamily="18" charset="0"/>
              </a:rPr>
              <a:t>- Segregation of noisy machines in a remote place. </a:t>
            </a:r>
          </a:p>
          <a:p>
            <a:pPr algn="just"/>
            <a:r>
              <a:rPr lang="en-US" sz="2800" b="1" cap="none" dirty="0">
                <a:solidFill>
                  <a:schemeClr val="bg1"/>
                </a:solidFill>
                <a:latin typeface="Times New Roman" pitchFamily="18" charset="0"/>
                <a:cs typeface="Times New Roman" pitchFamily="18" charset="0"/>
              </a:rPr>
              <a:t>- Isolation of the noisy machines with noisy proof materials.</a:t>
            </a:r>
          </a:p>
          <a:p>
            <a:pPr algn="just"/>
            <a:r>
              <a:rPr lang="en-US" sz="2800" b="1" cap="none" dirty="0">
                <a:solidFill>
                  <a:schemeClr val="bg1"/>
                </a:solidFill>
                <a:latin typeface="Times New Roman" pitchFamily="18" charset="0"/>
                <a:cs typeface="Times New Roman" pitchFamily="18" charset="0"/>
              </a:rPr>
              <a:t>- Diminution of intensity of exposure to a maximum of 85 dB</a:t>
            </a:r>
          </a:p>
          <a:p>
            <a:pPr algn="just"/>
            <a:r>
              <a:rPr lang="en-US" sz="2800" b="1" u="sng" cap="none" dirty="0">
                <a:solidFill>
                  <a:schemeClr val="bg1"/>
                </a:solidFill>
                <a:latin typeface="Times New Roman" pitchFamily="18" charset="0"/>
                <a:cs typeface="Times New Roman" pitchFamily="18" charset="0"/>
              </a:rPr>
              <a:t>2- Medical measures</a:t>
            </a:r>
            <a:r>
              <a:rPr lang="en-US" sz="2800" b="1" cap="none" dirty="0">
                <a:solidFill>
                  <a:schemeClr val="bg1"/>
                </a:solidFill>
                <a:latin typeface="Times New Roman" pitchFamily="18" charset="0"/>
                <a:cs typeface="Times New Roman" pitchFamily="18" charset="0"/>
              </a:rPr>
              <a:t>:</a:t>
            </a:r>
          </a:p>
          <a:p>
            <a:pPr algn="just"/>
            <a:r>
              <a:rPr lang="en-US" sz="2800" b="1" cap="none" dirty="0">
                <a:solidFill>
                  <a:schemeClr val="bg1"/>
                </a:solidFill>
                <a:latin typeface="Times New Roman" pitchFamily="18" charset="0"/>
                <a:cs typeface="Times New Roman" pitchFamily="18" charset="0"/>
              </a:rPr>
              <a:t>- Periodic measurement of hearing level.</a:t>
            </a:r>
          </a:p>
          <a:p>
            <a:pPr algn="just"/>
            <a:r>
              <a:rPr lang="en-US" sz="2800" b="1" cap="none" dirty="0">
                <a:solidFill>
                  <a:schemeClr val="bg1"/>
                </a:solidFill>
                <a:latin typeface="Times New Roman" pitchFamily="18" charset="0"/>
                <a:cs typeface="Times New Roman" pitchFamily="18" charset="0"/>
              </a:rPr>
              <a:t>- Use of earplugs or earmuffs.</a:t>
            </a:r>
          </a:p>
          <a:p>
            <a:endParaRPr lang="en-US" sz="24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235415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6979" y="558939"/>
            <a:ext cx="7287905" cy="5814566"/>
          </a:xfrm>
        </p:spPr>
        <p:txBody>
          <a:bodyPr>
            <a:normAutofit/>
          </a:bodyPr>
          <a:lstStyle/>
          <a:p>
            <a:pPr algn="ctr">
              <a:buClr>
                <a:schemeClr val="bg1"/>
              </a:buClr>
              <a:buSzPct val="90000"/>
            </a:pPr>
            <a:r>
              <a:rPr lang="en-US" sz="3000" b="1" u="sng" cap="none" dirty="0">
                <a:solidFill>
                  <a:schemeClr val="bg1"/>
                </a:solidFill>
                <a:latin typeface="Times New Roman" pitchFamily="18" charset="0"/>
                <a:cs typeface="Times New Roman" pitchFamily="18" charset="0"/>
              </a:rPr>
              <a:t>Heat disorders</a:t>
            </a:r>
          </a:p>
          <a:p>
            <a:pPr algn="just"/>
            <a:r>
              <a:rPr lang="en-US" sz="3000" b="1" cap="none" dirty="0">
                <a:solidFill>
                  <a:schemeClr val="bg1"/>
                </a:solidFill>
                <a:latin typeface="Times New Roman" pitchFamily="18" charset="0"/>
                <a:cs typeface="Times New Roman" pitchFamily="18" charset="0"/>
              </a:rPr>
              <a:t>- </a:t>
            </a:r>
            <a:r>
              <a:rPr lang="en-US" sz="3000" b="1" u="sng" cap="none" dirty="0">
                <a:solidFill>
                  <a:schemeClr val="bg1"/>
                </a:solidFill>
                <a:latin typeface="Times New Roman" pitchFamily="18" charset="0"/>
                <a:cs typeface="Times New Roman" pitchFamily="18" charset="0"/>
              </a:rPr>
              <a:t>Heat balance</a:t>
            </a:r>
            <a:r>
              <a:rPr lang="en-US" sz="3000" b="1" cap="none" dirty="0">
                <a:solidFill>
                  <a:schemeClr val="bg1"/>
                </a:solidFill>
                <a:latin typeface="Times New Roman" pitchFamily="18" charset="0"/>
                <a:cs typeface="Times New Roman" pitchFamily="18" charset="0"/>
              </a:rPr>
              <a:t>: </a:t>
            </a:r>
          </a:p>
          <a:p>
            <a:pPr algn="just"/>
            <a:r>
              <a:rPr lang="en-US" sz="3000" b="1" cap="none" dirty="0">
                <a:solidFill>
                  <a:schemeClr val="bg1"/>
                </a:solidFill>
                <a:latin typeface="Times New Roman" pitchFamily="18" charset="0"/>
                <a:cs typeface="Times New Roman" pitchFamily="18" charset="0"/>
              </a:rPr>
              <a:t>Normally the body is in state of equilibrium between </a:t>
            </a:r>
            <a:r>
              <a:rPr lang="en-US" sz="3000" b="1" u="sng" cap="none" dirty="0">
                <a:solidFill>
                  <a:schemeClr val="bg1"/>
                </a:solidFill>
                <a:latin typeface="Times New Roman" pitchFamily="18" charset="0"/>
                <a:cs typeface="Times New Roman" pitchFamily="18" charset="0"/>
              </a:rPr>
              <a:t>heat gain</a:t>
            </a:r>
            <a:r>
              <a:rPr lang="en-US" sz="3000" b="1" cap="none" dirty="0">
                <a:solidFill>
                  <a:schemeClr val="bg1"/>
                </a:solidFill>
                <a:latin typeface="Times New Roman" pitchFamily="18" charset="0"/>
                <a:cs typeface="Times New Roman" pitchFamily="18" charset="0"/>
              </a:rPr>
              <a:t> and </a:t>
            </a:r>
            <a:r>
              <a:rPr lang="en-US" sz="3000" b="1" u="sng" cap="none" dirty="0">
                <a:solidFill>
                  <a:schemeClr val="bg1"/>
                </a:solidFill>
                <a:latin typeface="Times New Roman" pitchFamily="18" charset="0"/>
                <a:cs typeface="Times New Roman" pitchFamily="18" charset="0"/>
              </a:rPr>
              <a:t>heat loss</a:t>
            </a:r>
            <a:r>
              <a:rPr lang="en-US" sz="3000" b="1" cap="none" dirty="0">
                <a:solidFill>
                  <a:schemeClr val="bg1"/>
                </a:solidFill>
                <a:latin typeface="Times New Roman" pitchFamily="18" charset="0"/>
                <a:cs typeface="Times New Roman" pitchFamily="18" charset="0"/>
              </a:rPr>
              <a:t> resulting a relatively stable temperature of 37</a:t>
            </a:r>
            <a:r>
              <a:rPr lang="en-US" sz="3000" b="1" cap="none" baseline="30000" dirty="0">
                <a:solidFill>
                  <a:schemeClr val="bg1"/>
                </a:solidFill>
                <a:latin typeface="Times New Roman" pitchFamily="18" charset="0"/>
                <a:cs typeface="Times New Roman" pitchFamily="18" charset="0"/>
              </a:rPr>
              <a:t>o</a:t>
            </a:r>
            <a:r>
              <a:rPr lang="en-US" sz="3000" b="1" cap="none" dirty="0">
                <a:solidFill>
                  <a:schemeClr val="bg1"/>
                </a:solidFill>
                <a:latin typeface="Times New Roman" pitchFamily="18" charset="0"/>
                <a:cs typeface="Times New Roman" pitchFamily="18" charset="0"/>
              </a:rPr>
              <a:t>c. </a:t>
            </a:r>
          </a:p>
          <a:p>
            <a:pPr algn="just"/>
            <a:r>
              <a:rPr lang="en-US" sz="3000" b="1" u="sng" cap="none" dirty="0">
                <a:solidFill>
                  <a:schemeClr val="bg1"/>
                </a:solidFill>
                <a:latin typeface="Times New Roman" pitchFamily="18" charset="0"/>
                <a:cs typeface="Times New Roman" pitchFamily="18" charset="0"/>
              </a:rPr>
              <a:t>Heat gain through:    </a:t>
            </a:r>
          </a:p>
          <a:p>
            <a:pPr marL="457200" indent="-457200" algn="just">
              <a:buClr>
                <a:schemeClr val="bg1"/>
              </a:buClr>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Metabolism: it increases according to effort.</a:t>
            </a:r>
          </a:p>
          <a:p>
            <a:pPr marL="457200" indent="-457200" algn="just">
              <a:buClr>
                <a:schemeClr val="bg1"/>
              </a:buClr>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Radiation: from sun or hot objects.</a:t>
            </a:r>
          </a:p>
          <a:p>
            <a:pPr marL="457200" indent="-457200" algn="just">
              <a:buClr>
                <a:schemeClr val="bg1"/>
              </a:buClr>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Conduction: by touching hot objects.</a:t>
            </a:r>
          </a:p>
        </p:txBody>
      </p:sp>
    </p:spTree>
    <p:extLst>
      <p:ext uri="{BB962C8B-B14F-4D97-AF65-F5344CB8AC3E}">
        <p14:creationId xmlns:p14="http://schemas.microsoft.com/office/powerpoint/2010/main" val="18235415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1996" y="692727"/>
            <a:ext cx="7841675" cy="6165273"/>
          </a:xfrm>
        </p:spPr>
        <p:txBody>
          <a:bodyPr>
            <a:normAutofit/>
          </a:bodyPr>
          <a:lstStyle/>
          <a:p>
            <a:r>
              <a:rPr lang="en-US" sz="2400" b="1" cap="none" dirty="0">
                <a:solidFill>
                  <a:schemeClr val="bg1"/>
                </a:solidFill>
                <a:latin typeface="Times New Roman" pitchFamily="18" charset="0"/>
                <a:cs typeface="Times New Roman" pitchFamily="18" charset="0"/>
              </a:rPr>
              <a:t> </a:t>
            </a:r>
            <a:r>
              <a:rPr lang="en-US" sz="3000" b="1" u="sng" cap="none" dirty="0">
                <a:solidFill>
                  <a:schemeClr val="bg1"/>
                </a:solidFill>
                <a:latin typeface="Times New Roman" pitchFamily="18" charset="0"/>
                <a:cs typeface="Times New Roman" pitchFamily="18" charset="0"/>
              </a:rPr>
              <a:t>Heat loss through:</a:t>
            </a:r>
            <a:r>
              <a:rPr lang="en-US" sz="3000" b="1" cap="none" dirty="0">
                <a:solidFill>
                  <a:schemeClr val="bg1"/>
                </a:solidFill>
                <a:latin typeface="Times New Roman" pitchFamily="18" charset="0"/>
                <a:cs typeface="Times New Roman" pitchFamily="18" charset="0"/>
              </a:rPr>
              <a:t>  </a:t>
            </a:r>
          </a:p>
          <a:p>
            <a:pPr marL="457200" indent="-457200" algn="just">
              <a:buClr>
                <a:schemeClr val="bg1"/>
              </a:buClr>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Evaporation: of sweat (most important in heat stress).</a:t>
            </a:r>
          </a:p>
          <a:p>
            <a:pPr marL="457200" indent="-457200" algn="just">
              <a:buClr>
                <a:schemeClr val="bg1"/>
              </a:buClr>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Radiation: (during rest - no heat stress).</a:t>
            </a:r>
          </a:p>
          <a:p>
            <a:pPr marL="457200" indent="-457200" algn="just">
              <a:buClr>
                <a:schemeClr val="bg1"/>
              </a:buClr>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Conduction: touching cold objects (minimal role).</a:t>
            </a:r>
          </a:p>
          <a:p>
            <a:r>
              <a:rPr lang="en-US" sz="3000" b="1" u="sng" cap="none" dirty="0">
                <a:solidFill>
                  <a:schemeClr val="bg1"/>
                </a:solidFill>
                <a:latin typeface="Times New Roman" pitchFamily="18" charset="0"/>
                <a:cs typeface="Times New Roman" pitchFamily="18" charset="0"/>
              </a:rPr>
              <a:t>Accordingly:</a:t>
            </a:r>
          </a:p>
          <a:p>
            <a:pPr marL="457200" indent="-457200">
              <a:buClr>
                <a:schemeClr val="bg1"/>
              </a:buClr>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Body temperature = M ± R ± C - E </a:t>
            </a:r>
          </a:p>
          <a:p>
            <a:pPr marL="457200" indent="-457200">
              <a:buClr>
                <a:schemeClr val="bg1"/>
              </a:buClr>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This is called heat balance equation.</a:t>
            </a:r>
          </a:p>
        </p:txBody>
      </p:sp>
    </p:spTree>
    <p:extLst>
      <p:ext uri="{BB962C8B-B14F-4D97-AF65-F5344CB8AC3E}">
        <p14:creationId xmlns:p14="http://schemas.microsoft.com/office/powerpoint/2010/main" val="18235415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48933" y="390512"/>
            <a:ext cx="7246133" cy="6076976"/>
          </a:xfrm>
        </p:spPr>
        <p:txBody>
          <a:bodyPr>
            <a:normAutofit fontScale="92500"/>
          </a:bodyPr>
          <a:lstStyle/>
          <a:p>
            <a:pPr>
              <a:buClr>
                <a:schemeClr val="bg1"/>
              </a:buClr>
              <a:buSzPct val="90000"/>
            </a:pPr>
            <a:endParaRPr lang="en-US" sz="1100" b="1" dirty="0">
              <a:solidFill>
                <a:schemeClr val="bg1"/>
              </a:solidFill>
              <a:latin typeface="Times New Roman" pitchFamily="18" charset="0"/>
              <a:cs typeface="Times New Roman" pitchFamily="18" charset="0"/>
            </a:endParaRPr>
          </a:p>
          <a:p>
            <a:pPr algn="just">
              <a:buClr>
                <a:schemeClr val="bg1"/>
              </a:buClr>
              <a:buSzPct val="90000"/>
            </a:pPr>
            <a:r>
              <a:rPr lang="en-US" sz="2800" b="1" u="sng" cap="none" dirty="0">
                <a:solidFill>
                  <a:schemeClr val="bg1"/>
                </a:solidFill>
                <a:latin typeface="Times New Roman" pitchFamily="18" charset="0"/>
                <a:cs typeface="Times New Roman" pitchFamily="18" charset="0"/>
              </a:rPr>
              <a:t>Occupational exposure to heat:</a:t>
            </a:r>
          </a:p>
          <a:p>
            <a:pPr algn="just">
              <a:buClr>
                <a:schemeClr val="bg1"/>
              </a:buClr>
              <a:buSzPct val="90000"/>
            </a:pPr>
            <a:endParaRPr lang="en-US" sz="500" b="1" u="sng" cap="none" dirty="0">
              <a:solidFill>
                <a:schemeClr val="bg1"/>
              </a:solidFill>
              <a:latin typeface="Times New Roman" pitchFamily="18" charset="0"/>
              <a:cs typeface="Times New Roman" pitchFamily="18" charset="0"/>
            </a:endParaRPr>
          </a:p>
          <a:p>
            <a:pPr algn="just"/>
            <a:r>
              <a:rPr lang="en-US" sz="2800" b="1" cap="none" dirty="0">
                <a:solidFill>
                  <a:schemeClr val="bg1"/>
                </a:solidFill>
                <a:latin typeface="Times New Roman" pitchFamily="18" charset="0"/>
                <a:cs typeface="Times New Roman" pitchFamily="18" charset="0"/>
              </a:rPr>
              <a:t>1-Exposure to dry heat as working in front of oven e.g. in iron and steel industry, glass industry, baking, cooking, foundries, welding, metallic industries, fire men.</a:t>
            </a:r>
          </a:p>
          <a:p>
            <a:pPr algn="just"/>
            <a:endParaRPr lang="en-US" sz="100" b="1" cap="none" dirty="0">
              <a:solidFill>
                <a:schemeClr val="bg1"/>
              </a:solidFill>
              <a:latin typeface="Times New Roman" pitchFamily="18" charset="0"/>
              <a:cs typeface="Times New Roman" pitchFamily="18" charset="0"/>
            </a:endParaRPr>
          </a:p>
          <a:p>
            <a:pPr algn="just"/>
            <a:r>
              <a:rPr lang="en-US" sz="2800" b="1" cap="none" dirty="0">
                <a:solidFill>
                  <a:schemeClr val="bg1"/>
                </a:solidFill>
                <a:latin typeface="Times New Roman" pitchFamily="18" charset="0"/>
                <a:cs typeface="Times New Roman" pitchFamily="18" charset="0"/>
              </a:rPr>
              <a:t>2-Working in situations with increased humidity as in hot countries at the sea and in laundries.</a:t>
            </a:r>
          </a:p>
          <a:p>
            <a:pPr algn="just"/>
            <a:endParaRPr lang="en-US" sz="400" b="1" cap="none" dirty="0">
              <a:solidFill>
                <a:schemeClr val="bg1"/>
              </a:solidFill>
              <a:latin typeface="Times New Roman" pitchFamily="18" charset="0"/>
              <a:cs typeface="Times New Roman" pitchFamily="18" charset="0"/>
            </a:endParaRPr>
          </a:p>
          <a:p>
            <a:pPr algn="just"/>
            <a:r>
              <a:rPr lang="en-US" sz="2800" b="1" cap="none" dirty="0">
                <a:solidFill>
                  <a:schemeClr val="bg1"/>
                </a:solidFill>
                <a:latin typeface="Times New Roman" pitchFamily="18" charset="0"/>
                <a:cs typeface="Times New Roman" pitchFamily="18" charset="0"/>
              </a:rPr>
              <a:t>3- Direct exposure to sun as working in the desert.</a:t>
            </a:r>
          </a:p>
          <a:p>
            <a:pPr algn="just"/>
            <a:endParaRPr lang="en-US" sz="200" b="1" cap="none" dirty="0">
              <a:solidFill>
                <a:schemeClr val="bg1"/>
              </a:solidFill>
              <a:latin typeface="Times New Roman" pitchFamily="18" charset="0"/>
              <a:cs typeface="Times New Roman" pitchFamily="18" charset="0"/>
            </a:endParaRPr>
          </a:p>
          <a:p>
            <a:pPr algn="just"/>
            <a:r>
              <a:rPr lang="en-US" sz="2800" b="1" cap="none" dirty="0">
                <a:solidFill>
                  <a:schemeClr val="bg1"/>
                </a:solidFill>
                <a:latin typeface="Times New Roman" pitchFamily="18" charset="0"/>
                <a:cs typeface="Times New Roman" pitchFamily="18" charset="0"/>
              </a:rPr>
              <a:t>4- Working in badly ventilated closed places which leads to non replacement of the surrounding air.</a:t>
            </a:r>
          </a:p>
        </p:txBody>
      </p:sp>
    </p:spTree>
    <p:extLst>
      <p:ext uri="{BB962C8B-B14F-4D97-AF65-F5344CB8AC3E}">
        <p14:creationId xmlns:p14="http://schemas.microsoft.com/office/powerpoint/2010/main" val="18235415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6412" y="655093"/>
            <a:ext cx="6796585" cy="5803194"/>
          </a:xfrm>
        </p:spPr>
        <p:txBody>
          <a:bodyPr>
            <a:normAutofit/>
          </a:bodyPr>
          <a:lstStyle/>
          <a:p>
            <a:pPr algn="ctr"/>
            <a:r>
              <a:rPr lang="en-US" sz="3200" b="1" u="sng" cap="none" dirty="0">
                <a:solidFill>
                  <a:schemeClr val="bg1"/>
                </a:solidFill>
                <a:latin typeface="Times New Roman" pitchFamily="18" charset="0"/>
                <a:cs typeface="Times New Roman" pitchFamily="18" charset="0"/>
              </a:rPr>
              <a:t>Heat Diseases</a:t>
            </a:r>
          </a:p>
          <a:p>
            <a:pPr algn="ctr"/>
            <a:endParaRPr lang="en-US" sz="2800" b="1" cap="none" dirty="0">
              <a:solidFill>
                <a:schemeClr val="bg1"/>
              </a:solidFill>
              <a:latin typeface="Times New Roman" pitchFamily="18" charset="0"/>
              <a:cs typeface="Times New Roman" pitchFamily="18" charset="0"/>
            </a:endParaRPr>
          </a:p>
          <a:p>
            <a:pPr marL="342900" indent="-342900" algn="just">
              <a:buClr>
                <a:schemeClr val="bg1"/>
              </a:buClr>
              <a:buFont typeface="Arial" panose="020B0604020202020204" pitchFamily="34" charset="0"/>
              <a:buChar char="•"/>
            </a:pPr>
            <a:r>
              <a:rPr lang="en-US" sz="3200" b="1" cap="none" dirty="0">
                <a:solidFill>
                  <a:schemeClr val="bg1"/>
                </a:solidFill>
                <a:latin typeface="Times New Roman" pitchFamily="18" charset="0"/>
                <a:cs typeface="Times New Roman" pitchFamily="18" charset="0"/>
              </a:rPr>
              <a:t>Heat exposure exceeding the comfortable zone causes heat stress.</a:t>
            </a:r>
          </a:p>
          <a:p>
            <a:pPr algn="just">
              <a:buClr>
                <a:schemeClr val="bg1"/>
              </a:buClr>
            </a:pPr>
            <a:r>
              <a:rPr lang="en-US" sz="3200" b="1" cap="none" dirty="0">
                <a:solidFill>
                  <a:schemeClr val="bg1"/>
                </a:solidFill>
                <a:latin typeface="Times New Roman" pitchFamily="18" charset="0"/>
                <a:cs typeface="Times New Roman" pitchFamily="18" charset="0"/>
              </a:rPr>
              <a:t> </a:t>
            </a:r>
          </a:p>
          <a:p>
            <a:pPr marL="342900" indent="-342900" algn="just">
              <a:buClr>
                <a:schemeClr val="bg1"/>
              </a:buClr>
              <a:buFont typeface="Arial" panose="020B0604020202020204" pitchFamily="34" charset="0"/>
              <a:buChar char="•"/>
            </a:pPr>
            <a:r>
              <a:rPr lang="en-US" sz="3200" b="1" cap="none" dirty="0">
                <a:solidFill>
                  <a:schemeClr val="bg1"/>
                </a:solidFill>
                <a:latin typeface="Times New Roman" pitchFamily="18" charset="0"/>
                <a:cs typeface="Times New Roman" pitchFamily="18" charset="0"/>
              </a:rPr>
              <a:t>Failure of the body to cope with such stress causes heat disorders.</a:t>
            </a:r>
          </a:p>
          <a:p>
            <a:pPr algn="just">
              <a:buClr>
                <a:schemeClr val="bg1"/>
              </a:buClr>
              <a:buSzPct val="90000"/>
            </a:pPr>
            <a:endParaRPr lang="en-US" sz="2400" b="1" cap="none" dirty="0">
              <a:solidFill>
                <a:schemeClr val="bg1"/>
              </a:solidFill>
              <a:latin typeface="Times New Roman" pitchFamily="18" charset="0"/>
              <a:cs typeface="Times New Roman" pitchFamily="18" charset="0"/>
            </a:endParaRPr>
          </a:p>
          <a:p>
            <a:endParaRPr lang="en-US" sz="24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235415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6412" y="655093"/>
            <a:ext cx="7180170" cy="5803194"/>
          </a:xfrm>
        </p:spPr>
        <p:txBody>
          <a:bodyPr>
            <a:normAutofit/>
          </a:bodyPr>
          <a:lstStyle/>
          <a:p>
            <a:pPr algn="ctr"/>
            <a:r>
              <a:rPr lang="en-US" sz="2800" b="1" cap="none" dirty="0">
                <a:solidFill>
                  <a:schemeClr val="bg1"/>
                </a:solidFill>
                <a:latin typeface="Times New Roman" pitchFamily="18" charset="0"/>
                <a:cs typeface="Times New Roman" pitchFamily="18" charset="0"/>
              </a:rPr>
              <a:t>1- </a:t>
            </a:r>
            <a:r>
              <a:rPr lang="en-US" sz="2800" b="1" u="sng" cap="none" dirty="0">
                <a:solidFill>
                  <a:schemeClr val="bg1"/>
                </a:solidFill>
                <a:latin typeface="Times New Roman" pitchFamily="18" charset="0"/>
                <a:cs typeface="Times New Roman" pitchFamily="18" charset="0"/>
              </a:rPr>
              <a:t>Heat syncope</a:t>
            </a:r>
          </a:p>
          <a:p>
            <a:pPr algn="ctr"/>
            <a:endParaRPr lang="en-US" sz="2800" b="1" u="sng" cap="none" dirty="0">
              <a:solidFill>
                <a:schemeClr val="bg1"/>
              </a:solidFill>
              <a:latin typeface="Times New Roman" pitchFamily="18" charset="0"/>
              <a:cs typeface="Times New Roman" pitchFamily="18" charset="0"/>
            </a:endParaRPr>
          </a:p>
          <a:p>
            <a:pPr marL="342900" indent="-342900" algn="just">
              <a:buClr>
                <a:schemeClr val="bg1"/>
              </a:buClr>
              <a:buFont typeface="Arial" panose="020B0604020202020204" pitchFamily="34" charset="0"/>
              <a:buChar char="•"/>
            </a:pPr>
            <a:r>
              <a:rPr lang="en-US" sz="2800" b="1" cap="none" dirty="0">
                <a:solidFill>
                  <a:schemeClr val="bg1"/>
                </a:solidFill>
                <a:latin typeface="Times New Roman" pitchFamily="18" charset="0"/>
                <a:cs typeface="Times New Roman" pitchFamily="18" charset="0"/>
              </a:rPr>
              <a:t> Heat stress specially if accompanied with psychological stress leads to vasodilatation of blood vessels leads to decreased blood pressure and decreased blood flow to the brain and syncope.</a:t>
            </a:r>
          </a:p>
          <a:p>
            <a:pPr marL="342900" indent="-342900" algn="just">
              <a:buClr>
                <a:schemeClr val="bg1"/>
              </a:buClr>
              <a:buFont typeface="Arial" panose="020B0604020202020204" pitchFamily="34" charset="0"/>
              <a:buChar char="•"/>
            </a:pPr>
            <a:endParaRPr lang="en-US" sz="2800" b="1" cap="none" dirty="0">
              <a:solidFill>
                <a:schemeClr val="bg1"/>
              </a:solidFill>
              <a:latin typeface="Times New Roman" pitchFamily="18" charset="0"/>
              <a:cs typeface="Times New Roman" pitchFamily="18" charset="0"/>
            </a:endParaRPr>
          </a:p>
          <a:p>
            <a:pPr marL="342900" indent="-342900" algn="just">
              <a:buClr>
                <a:schemeClr val="bg1"/>
              </a:buClr>
              <a:buFont typeface="Arial" panose="020B0604020202020204" pitchFamily="34" charset="0"/>
              <a:buChar char="•"/>
            </a:pPr>
            <a:r>
              <a:rPr lang="en-US" sz="2800" b="1" cap="none" dirty="0">
                <a:solidFill>
                  <a:schemeClr val="bg1"/>
                </a:solidFill>
                <a:latin typeface="Times New Roman" pitchFamily="18" charset="0"/>
                <a:cs typeface="Times New Roman" pitchFamily="18" charset="0"/>
              </a:rPr>
              <a:t>Treatment: patient should be removed from the hot environment, the head must be lowered, supply fluids, assure the patient.</a:t>
            </a:r>
          </a:p>
          <a:p>
            <a:pPr algn="just">
              <a:buClr>
                <a:schemeClr val="bg1"/>
              </a:buClr>
              <a:buSzPct val="90000"/>
            </a:pPr>
            <a:endParaRPr lang="en-US" sz="2400" b="1" cap="none" dirty="0">
              <a:solidFill>
                <a:schemeClr val="bg1"/>
              </a:solidFill>
              <a:latin typeface="Times New Roman" pitchFamily="18" charset="0"/>
              <a:cs typeface="Times New Roman" pitchFamily="18" charset="0"/>
            </a:endParaRPr>
          </a:p>
          <a:p>
            <a:endParaRPr lang="en-US" sz="24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115721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23452" y="570930"/>
            <a:ext cx="7633857" cy="6062915"/>
          </a:xfrm>
        </p:spPr>
        <p:txBody>
          <a:bodyPr>
            <a:normAutofit lnSpcReduction="10000"/>
          </a:bodyPr>
          <a:lstStyle/>
          <a:p>
            <a:pPr algn="ctr"/>
            <a:r>
              <a:rPr lang="en-US" sz="2800" b="1" u="sng" cap="none" dirty="0">
                <a:solidFill>
                  <a:schemeClr val="bg1"/>
                </a:solidFill>
                <a:latin typeface="Times New Roman" pitchFamily="18" charset="0"/>
                <a:cs typeface="Times New Roman" pitchFamily="18" charset="0"/>
              </a:rPr>
              <a:t>2- Heat cramp </a:t>
            </a:r>
          </a:p>
          <a:p>
            <a:pPr marL="342900" indent="-342900" algn="just">
              <a:buClr>
                <a:schemeClr val="bg1"/>
              </a:buClr>
              <a:buFont typeface="Arial" panose="020B0604020202020204" pitchFamily="34" charset="0"/>
              <a:buChar char="•"/>
            </a:pPr>
            <a:r>
              <a:rPr lang="en-US" sz="2800" b="1" cap="none" dirty="0">
                <a:solidFill>
                  <a:schemeClr val="bg1"/>
                </a:solidFill>
                <a:latin typeface="Times New Roman" pitchFamily="18" charset="0"/>
                <a:cs typeface="Times New Roman" pitchFamily="18" charset="0"/>
              </a:rPr>
              <a:t>Painful spasm of voluntary muscles is following hard physical work in hot environment.</a:t>
            </a:r>
          </a:p>
          <a:p>
            <a:pPr marL="342900" indent="-342900" algn="just">
              <a:buClr>
                <a:schemeClr val="bg1"/>
              </a:buClr>
              <a:buFont typeface="Arial" panose="020B0604020202020204" pitchFamily="34" charset="0"/>
              <a:buChar char="•"/>
            </a:pPr>
            <a:r>
              <a:rPr lang="en-US" sz="2800" b="1" cap="none" dirty="0">
                <a:solidFill>
                  <a:schemeClr val="bg1"/>
                </a:solidFill>
                <a:latin typeface="Times New Roman" pitchFamily="18" charset="0"/>
                <a:cs typeface="Times New Roman" pitchFamily="18" charset="0"/>
              </a:rPr>
              <a:t>Increased sweating causes </a:t>
            </a:r>
            <a:r>
              <a:rPr lang="en-US" sz="2800" b="1" u="sng" cap="none" dirty="0">
                <a:solidFill>
                  <a:schemeClr val="bg1"/>
                </a:solidFill>
                <a:latin typeface="Times New Roman" pitchFamily="18" charset="0"/>
                <a:cs typeface="Times New Roman" pitchFamily="18" charset="0"/>
              </a:rPr>
              <a:t>loss of water </a:t>
            </a:r>
            <a:r>
              <a:rPr lang="en-US" sz="2800" b="1" cap="none" dirty="0">
                <a:solidFill>
                  <a:schemeClr val="bg1"/>
                </a:solidFill>
                <a:latin typeface="Times New Roman" pitchFamily="18" charset="0"/>
                <a:cs typeface="Times New Roman" pitchFamily="18" charset="0"/>
              </a:rPr>
              <a:t>and </a:t>
            </a:r>
            <a:r>
              <a:rPr lang="en-US" sz="2800" b="1" u="sng" cap="none" dirty="0">
                <a:solidFill>
                  <a:schemeClr val="bg1"/>
                </a:solidFill>
                <a:latin typeface="Times New Roman" pitchFamily="18" charset="0"/>
                <a:cs typeface="Times New Roman" pitchFamily="18" charset="0"/>
              </a:rPr>
              <a:t>NaCl</a:t>
            </a:r>
            <a:r>
              <a:rPr lang="en-US" sz="2800" b="1" cap="none" dirty="0">
                <a:solidFill>
                  <a:schemeClr val="bg1"/>
                </a:solidFill>
                <a:latin typeface="Times New Roman" pitchFamily="18" charset="0"/>
                <a:cs typeface="Times New Roman" pitchFamily="18" charset="0"/>
              </a:rPr>
              <a:t>, compensation for water only ------dilution of NaCl in blood ------ decrease of osmotic pressure of blood ------transfer of water into muscle fibers------- irritability ------cramps.</a:t>
            </a:r>
          </a:p>
          <a:p>
            <a:pPr marL="342900" indent="-342900" algn="just">
              <a:buClr>
                <a:schemeClr val="bg1"/>
              </a:buClr>
              <a:buFont typeface="Arial" panose="020B0604020202020204" pitchFamily="34" charset="0"/>
              <a:buChar char="•"/>
            </a:pPr>
            <a:r>
              <a:rPr lang="en-US" sz="2800" b="1" cap="none" dirty="0">
                <a:solidFill>
                  <a:schemeClr val="bg1"/>
                </a:solidFill>
                <a:latin typeface="Times New Roman" pitchFamily="18" charset="0"/>
                <a:cs typeface="Times New Roman" pitchFamily="18" charset="0"/>
              </a:rPr>
              <a:t>These cramps occur in the muscles most active during the heat exposure e.g. calf muscles among football players’ - biceps muscles among bakers.</a:t>
            </a:r>
          </a:p>
          <a:p>
            <a:pPr algn="just">
              <a:buClr>
                <a:schemeClr val="bg1"/>
              </a:buClr>
              <a:buSzPct val="90000"/>
            </a:pPr>
            <a:endParaRPr lang="en-US" sz="2400" b="1" cap="none" dirty="0">
              <a:solidFill>
                <a:schemeClr val="bg1"/>
              </a:solidFill>
              <a:latin typeface="Times New Roman" pitchFamily="18" charset="0"/>
              <a:cs typeface="Times New Roman" pitchFamily="18" charset="0"/>
            </a:endParaRPr>
          </a:p>
          <a:p>
            <a:pPr algn="just"/>
            <a:endParaRPr lang="en-US" sz="2400" b="1" cap="none"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235415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42108" y="484909"/>
            <a:ext cx="7245928" cy="6137562"/>
          </a:xfrm>
        </p:spPr>
        <p:txBody>
          <a:bodyPr>
            <a:normAutofit/>
          </a:bodyPr>
          <a:lstStyle/>
          <a:p>
            <a:pPr algn="ctr"/>
            <a:r>
              <a:rPr lang="en-US" sz="2800" b="1" cap="none" dirty="0">
                <a:solidFill>
                  <a:schemeClr val="bg1"/>
                </a:solidFill>
                <a:latin typeface="Times New Roman" pitchFamily="18" charset="0"/>
                <a:cs typeface="Times New Roman" pitchFamily="18" charset="0"/>
              </a:rPr>
              <a:t>3- </a:t>
            </a:r>
            <a:r>
              <a:rPr lang="en-US" sz="2800" b="1" u="sng" cap="none" dirty="0">
                <a:solidFill>
                  <a:schemeClr val="bg1"/>
                </a:solidFill>
                <a:latin typeface="Times New Roman" pitchFamily="18" charset="0"/>
                <a:cs typeface="Times New Roman" pitchFamily="18" charset="0"/>
              </a:rPr>
              <a:t>Heat exhaustion</a:t>
            </a:r>
            <a:endParaRPr lang="en-US" sz="2800" b="1" cap="none" dirty="0">
              <a:solidFill>
                <a:schemeClr val="bg1"/>
              </a:solidFill>
              <a:latin typeface="Times New Roman" pitchFamily="18" charset="0"/>
              <a:cs typeface="Times New Roman" pitchFamily="18" charset="0"/>
            </a:endParaRPr>
          </a:p>
          <a:p>
            <a:pPr algn="just"/>
            <a:r>
              <a:rPr lang="en-US" sz="2800" b="1" cap="none" dirty="0">
                <a:solidFill>
                  <a:schemeClr val="bg1"/>
                </a:solidFill>
                <a:latin typeface="Times New Roman" pitchFamily="18" charset="0"/>
                <a:cs typeface="Times New Roman" pitchFamily="18" charset="0"/>
              </a:rPr>
              <a:t>There are two main types of heat exhaustion.</a:t>
            </a:r>
          </a:p>
          <a:p>
            <a:pPr algn="just"/>
            <a:endParaRPr lang="en-US" sz="500" b="1" cap="none" dirty="0">
              <a:solidFill>
                <a:schemeClr val="bg1"/>
              </a:solidFill>
              <a:latin typeface="Times New Roman" pitchFamily="18" charset="0"/>
              <a:cs typeface="Times New Roman" pitchFamily="18" charset="0"/>
            </a:endParaRPr>
          </a:p>
          <a:p>
            <a:pPr algn="just"/>
            <a:r>
              <a:rPr lang="en-US" sz="2800" b="1" u="sng" cap="none" dirty="0">
                <a:solidFill>
                  <a:schemeClr val="bg1"/>
                </a:solidFill>
                <a:latin typeface="Times New Roman" pitchFamily="18" charset="0"/>
                <a:cs typeface="Times New Roman" pitchFamily="18" charset="0"/>
              </a:rPr>
              <a:t>a-Water depletion heat exhaustion: </a:t>
            </a:r>
          </a:p>
          <a:p>
            <a:pPr marL="342900" indent="-342900" algn="just">
              <a:buClr>
                <a:schemeClr val="bg1"/>
              </a:buClr>
              <a:buFont typeface="Arial" panose="020B0604020202020204" pitchFamily="34" charset="0"/>
              <a:buChar char="•"/>
            </a:pPr>
            <a:r>
              <a:rPr lang="en-US" sz="2800" b="1" cap="none" dirty="0">
                <a:solidFill>
                  <a:schemeClr val="bg1"/>
                </a:solidFill>
                <a:latin typeface="Times New Roman" pitchFamily="18" charset="0"/>
                <a:cs typeface="Times New Roman" pitchFamily="18" charset="0"/>
              </a:rPr>
              <a:t>This occurs in situations where drinking water </a:t>
            </a:r>
            <a:r>
              <a:rPr lang="en-US" sz="2800" b="1" u="sng" cap="none" dirty="0">
                <a:solidFill>
                  <a:schemeClr val="bg1"/>
                </a:solidFill>
                <a:latin typeface="Times New Roman" pitchFamily="18" charset="0"/>
                <a:cs typeface="Times New Roman" pitchFamily="18" charset="0"/>
              </a:rPr>
              <a:t>is not sufficient</a:t>
            </a:r>
            <a:r>
              <a:rPr lang="en-US" sz="2800" b="1" cap="none" dirty="0">
                <a:solidFill>
                  <a:schemeClr val="bg1"/>
                </a:solidFill>
                <a:latin typeface="Times New Roman" pitchFamily="18" charset="0"/>
                <a:cs typeface="Times New Roman" pitchFamily="18" charset="0"/>
              </a:rPr>
              <a:t> to compensate for the water loss of sweating. </a:t>
            </a:r>
          </a:p>
          <a:p>
            <a:pPr marL="342900" indent="-342900" algn="just">
              <a:buClr>
                <a:schemeClr val="bg1"/>
              </a:buClr>
              <a:buFont typeface="Arial" panose="020B0604020202020204" pitchFamily="34" charset="0"/>
              <a:buChar char="•"/>
            </a:pPr>
            <a:r>
              <a:rPr lang="en-US" sz="2800" b="1" cap="none" dirty="0">
                <a:solidFill>
                  <a:schemeClr val="bg1"/>
                </a:solidFill>
                <a:latin typeface="Times New Roman" pitchFamily="18" charset="0"/>
                <a:cs typeface="Times New Roman" pitchFamily="18" charset="0"/>
              </a:rPr>
              <a:t>The result of water depletion is failure to maintain </a:t>
            </a:r>
            <a:r>
              <a:rPr lang="en-US" sz="2800" b="1" u="sng" cap="none" dirty="0">
                <a:solidFill>
                  <a:schemeClr val="bg1"/>
                </a:solidFill>
                <a:latin typeface="Times New Roman" pitchFamily="18" charset="0"/>
                <a:cs typeface="Times New Roman" pitchFamily="18" charset="0"/>
              </a:rPr>
              <a:t>adequate circulation</a:t>
            </a:r>
            <a:r>
              <a:rPr lang="en-US" sz="2800" b="1" cap="none" dirty="0">
                <a:solidFill>
                  <a:schemeClr val="bg1"/>
                </a:solidFill>
                <a:latin typeface="Times New Roman" pitchFamily="18" charset="0"/>
                <a:cs typeface="Times New Roman" pitchFamily="18" charset="0"/>
              </a:rPr>
              <a:t> to preserve and continue the different body functions. </a:t>
            </a:r>
          </a:p>
          <a:p>
            <a:pPr marL="342900" indent="-342900" algn="just">
              <a:buClr>
                <a:schemeClr val="bg1"/>
              </a:buClr>
              <a:buFont typeface="Arial" panose="020B0604020202020204" pitchFamily="34" charset="0"/>
              <a:buChar char="•"/>
            </a:pPr>
            <a:r>
              <a:rPr lang="en-US" sz="2800" b="1" cap="none" dirty="0">
                <a:solidFill>
                  <a:schemeClr val="bg1"/>
                </a:solidFill>
                <a:latin typeface="Times New Roman" pitchFamily="18" charset="0"/>
                <a:cs typeface="Times New Roman" pitchFamily="18" charset="0"/>
              </a:rPr>
              <a:t>Sever stages may account to sever fatigue, delirium and coma.</a:t>
            </a:r>
          </a:p>
          <a:p>
            <a:pPr algn="just">
              <a:buClr>
                <a:schemeClr val="bg1"/>
              </a:buClr>
              <a:buSzPct val="90000"/>
            </a:pPr>
            <a:endParaRPr lang="en-US" sz="2800" b="1" cap="none"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235415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8252" y="791983"/>
            <a:ext cx="6954983" cy="6165273"/>
          </a:xfrm>
        </p:spPr>
        <p:txBody>
          <a:bodyPr>
            <a:normAutofit/>
          </a:bodyPr>
          <a:lstStyle/>
          <a:p>
            <a:r>
              <a:rPr lang="en-US" sz="2800" b="1" u="sng" cap="none" dirty="0">
                <a:solidFill>
                  <a:schemeClr val="bg1"/>
                </a:solidFill>
                <a:latin typeface="Times New Roman" pitchFamily="18" charset="0"/>
                <a:cs typeface="Times New Roman" pitchFamily="18" charset="0"/>
              </a:rPr>
              <a:t>b-Salt depletion heat exhaustion:</a:t>
            </a:r>
          </a:p>
          <a:p>
            <a:endParaRPr lang="en-US" sz="1600" b="1" u="sng" cap="none" dirty="0">
              <a:solidFill>
                <a:schemeClr val="bg1"/>
              </a:solidFill>
              <a:latin typeface="Times New Roman" pitchFamily="18" charset="0"/>
              <a:cs typeface="Times New Roman" pitchFamily="18" charset="0"/>
            </a:endParaRPr>
          </a:p>
          <a:p>
            <a:pPr marL="342900" indent="-342900">
              <a:buClr>
                <a:schemeClr val="bg1"/>
              </a:buClr>
              <a:buFont typeface="Arial" panose="020B0604020202020204" pitchFamily="34" charset="0"/>
              <a:buChar char="•"/>
            </a:pPr>
            <a:r>
              <a:rPr lang="en-US" sz="2800" b="1" cap="none" dirty="0">
                <a:solidFill>
                  <a:schemeClr val="bg1"/>
                </a:solidFill>
                <a:latin typeface="Times New Roman" pitchFamily="18" charset="0"/>
                <a:cs typeface="Times New Roman" pitchFamily="18" charset="0"/>
              </a:rPr>
              <a:t> This occurs in situations where intake of </a:t>
            </a:r>
            <a:r>
              <a:rPr lang="en-US" sz="2800" b="1" u="sng" cap="none" dirty="0">
                <a:solidFill>
                  <a:schemeClr val="bg1"/>
                </a:solidFill>
                <a:latin typeface="Times New Roman" pitchFamily="18" charset="0"/>
                <a:cs typeface="Times New Roman" pitchFamily="18" charset="0"/>
              </a:rPr>
              <a:t>salt is not sufficient</a:t>
            </a:r>
            <a:r>
              <a:rPr lang="en-US" sz="2800" b="1" cap="none" dirty="0">
                <a:solidFill>
                  <a:schemeClr val="bg1"/>
                </a:solidFill>
                <a:latin typeface="Times New Roman" pitchFamily="18" charset="0"/>
                <a:cs typeface="Times New Roman" pitchFamily="18" charset="0"/>
              </a:rPr>
              <a:t> to compensate for the water loss of sweating. </a:t>
            </a:r>
          </a:p>
          <a:p>
            <a:pPr>
              <a:buClr>
                <a:schemeClr val="bg1"/>
              </a:buClr>
            </a:pPr>
            <a:r>
              <a:rPr lang="en-US" sz="900" b="1" cap="none" dirty="0">
                <a:solidFill>
                  <a:schemeClr val="bg1"/>
                </a:solidFill>
                <a:latin typeface="Times New Roman" pitchFamily="18" charset="0"/>
                <a:cs typeface="Times New Roman" pitchFamily="18" charset="0"/>
              </a:rPr>
              <a:t> </a:t>
            </a:r>
            <a:endParaRPr lang="en-US" sz="400" b="1" cap="none" dirty="0">
              <a:solidFill>
                <a:schemeClr val="bg1"/>
              </a:solidFill>
              <a:latin typeface="Times New Roman" pitchFamily="18" charset="0"/>
              <a:cs typeface="Times New Roman" pitchFamily="18" charset="0"/>
            </a:endParaRPr>
          </a:p>
          <a:p>
            <a:pPr marL="342900" indent="-342900">
              <a:buClr>
                <a:schemeClr val="bg1"/>
              </a:buClr>
              <a:buFont typeface="Arial" panose="020B0604020202020204" pitchFamily="34" charset="0"/>
              <a:buChar char="•"/>
            </a:pPr>
            <a:r>
              <a:rPr lang="en-US" sz="2800" b="1" cap="none" dirty="0">
                <a:solidFill>
                  <a:schemeClr val="bg1"/>
                </a:solidFill>
                <a:latin typeface="Times New Roman" pitchFamily="18" charset="0"/>
                <a:cs typeface="Times New Roman" pitchFamily="18" charset="0"/>
              </a:rPr>
              <a:t>This may lead to disturbed osmolarity of the blood, which accounts to sever fatigue, muscle cramps and coma.</a:t>
            </a:r>
          </a:p>
          <a:p>
            <a:pPr>
              <a:buClr>
                <a:schemeClr val="bg1"/>
              </a:buClr>
            </a:pPr>
            <a:endParaRPr lang="en-US" sz="1000" b="1" cap="none" dirty="0">
              <a:solidFill>
                <a:schemeClr val="bg1"/>
              </a:solidFill>
              <a:latin typeface="Times New Roman" pitchFamily="18" charset="0"/>
              <a:cs typeface="Times New Roman" pitchFamily="18" charset="0"/>
            </a:endParaRPr>
          </a:p>
          <a:p>
            <a:pPr marL="342900" indent="-342900">
              <a:buClr>
                <a:schemeClr val="bg1"/>
              </a:buClr>
              <a:buFont typeface="Wingdings" panose="05000000000000000000" pitchFamily="2" charset="2"/>
              <a:buChar char="Ø"/>
            </a:pPr>
            <a:r>
              <a:rPr lang="en-US" sz="2800" b="1" u="sng" cap="none" dirty="0">
                <a:solidFill>
                  <a:schemeClr val="bg1"/>
                </a:solidFill>
                <a:latin typeface="Times New Roman" pitchFamily="18" charset="0"/>
                <a:cs typeface="Times New Roman" pitchFamily="18" charset="0"/>
              </a:rPr>
              <a:t>Treatment</a:t>
            </a:r>
            <a:r>
              <a:rPr lang="en-US" sz="2800" b="1" cap="none" dirty="0">
                <a:solidFill>
                  <a:schemeClr val="bg1"/>
                </a:solidFill>
                <a:latin typeface="Times New Roman" pitchFamily="18" charset="0"/>
                <a:cs typeface="Times New Roman" pitchFamily="18" charset="0"/>
              </a:rPr>
              <a:t> is mainly to compensate for the lost element. </a:t>
            </a:r>
          </a:p>
          <a:p>
            <a:pPr algn="just">
              <a:lnSpc>
                <a:spcPct val="150000"/>
              </a:lnSpc>
              <a:buClr>
                <a:schemeClr val="bg1"/>
              </a:buClr>
              <a:buSzPct val="90000"/>
            </a:pPr>
            <a:endParaRPr lang="en-US" sz="2400" b="1" cap="none" dirty="0">
              <a:solidFill>
                <a:schemeClr val="bg1"/>
              </a:solidFill>
              <a:latin typeface="Times New Roman" pitchFamily="18" charset="0"/>
              <a:cs typeface="Times New Roman" pitchFamily="18" charset="0"/>
            </a:endParaRPr>
          </a:p>
          <a:p>
            <a:endParaRPr lang="en-US" sz="24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23541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8254" y="387927"/>
            <a:ext cx="6960151" cy="6135704"/>
          </a:xfrm>
        </p:spPr>
        <p:txBody>
          <a:bodyPr>
            <a:normAutofit/>
          </a:bodyPr>
          <a:lstStyle/>
          <a:p>
            <a:pPr>
              <a:buClr>
                <a:schemeClr val="bg1"/>
              </a:buClr>
              <a:buSzPct val="90000"/>
            </a:pPr>
            <a:endParaRPr lang="en-US" sz="2400" b="1" dirty="0">
              <a:solidFill>
                <a:schemeClr val="bg1"/>
              </a:solidFill>
              <a:latin typeface="Times New Roman" pitchFamily="18" charset="0"/>
              <a:cs typeface="Times New Roman" pitchFamily="18" charset="0"/>
            </a:endParaRPr>
          </a:p>
          <a:p>
            <a:pPr>
              <a:buClr>
                <a:schemeClr val="bg1"/>
              </a:buClr>
              <a:buSzPct val="90000"/>
            </a:pPr>
            <a:endParaRPr lang="en-US" sz="600" b="1" u="sng" dirty="0">
              <a:solidFill>
                <a:schemeClr val="bg1"/>
              </a:solidFill>
              <a:latin typeface="Times New Roman" pitchFamily="18" charset="0"/>
              <a:cs typeface="Times New Roman" pitchFamily="18" charset="0"/>
            </a:endParaRPr>
          </a:p>
          <a:p>
            <a:pPr algn="just">
              <a:buClr>
                <a:schemeClr val="bg1"/>
              </a:buClr>
            </a:pPr>
            <a:endParaRPr lang="en-US" sz="1400" b="1" cap="none" dirty="0">
              <a:solidFill>
                <a:schemeClr val="bg1"/>
              </a:solidFill>
              <a:latin typeface="Times New Roman" panose="02020603050405020304" pitchFamily="18" charset="0"/>
              <a:cs typeface="Times New Roman" panose="02020603050405020304" pitchFamily="18" charset="0"/>
            </a:endParaRPr>
          </a:p>
          <a:p>
            <a:pPr marL="457200" indent="-457200" algn="just">
              <a:lnSpc>
                <a:spcPct val="150000"/>
              </a:lnSpc>
              <a:buClr>
                <a:schemeClr val="bg1"/>
              </a:buClr>
              <a:buFont typeface="Arial" panose="020B0604020202020204" pitchFamily="34" charset="0"/>
              <a:buChar char="•"/>
            </a:pPr>
            <a:r>
              <a:rPr lang="en-US" sz="3000" b="1" cap="none" dirty="0">
                <a:solidFill>
                  <a:schemeClr val="bg1"/>
                </a:solidFill>
                <a:latin typeface="Times New Roman" panose="02020603050405020304" pitchFamily="18" charset="0"/>
                <a:cs typeface="Times New Roman" panose="02020603050405020304" pitchFamily="18" charset="0"/>
              </a:rPr>
              <a:t>It is estimated that a lost working one day of a simple manual worker in Egypt causes a loss of production equals to about 537 Egyptian pound.</a:t>
            </a:r>
          </a:p>
          <a:p>
            <a:endParaRPr lang="en-US" sz="24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709177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8253" y="504968"/>
            <a:ext cx="7107383" cy="6588558"/>
          </a:xfrm>
        </p:spPr>
        <p:txBody>
          <a:bodyPr>
            <a:normAutofit/>
          </a:bodyPr>
          <a:lstStyle/>
          <a:p>
            <a:pPr algn="ctr"/>
            <a:r>
              <a:rPr lang="en-US" sz="2800" b="1" cap="none" dirty="0">
                <a:solidFill>
                  <a:schemeClr val="bg1"/>
                </a:solidFill>
                <a:latin typeface="Times New Roman" pitchFamily="18" charset="0"/>
                <a:cs typeface="Times New Roman" pitchFamily="18" charset="0"/>
              </a:rPr>
              <a:t>4- Heat stroke</a:t>
            </a:r>
          </a:p>
          <a:p>
            <a:pPr algn="ctr"/>
            <a:endParaRPr lang="en-US" sz="2800" b="1" cap="none" dirty="0">
              <a:solidFill>
                <a:schemeClr val="bg1"/>
              </a:solidFill>
              <a:latin typeface="Times New Roman" pitchFamily="18" charset="0"/>
              <a:cs typeface="Times New Roman" pitchFamily="18" charset="0"/>
            </a:endParaRPr>
          </a:p>
          <a:p>
            <a:pPr marL="342900" indent="-342900" algn="just">
              <a:buClr>
                <a:schemeClr val="bg1"/>
              </a:buClr>
              <a:buFont typeface="Arial" panose="020B0604020202020204" pitchFamily="34" charset="0"/>
              <a:buChar char="•"/>
            </a:pPr>
            <a:r>
              <a:rPr lang="en-US" sz="2800" b="1" cap="none" dirty="0">
                <a:solidFill>
                  <a:schemeClr val="bg1"/>
                </a:solidFill>
                <a:latin typeface="Times New Roman" pitchFamily="18" charset="0"/>
                <a:cs typeface="Times New Roman" pitchFamily="18" charset="0"/>
              </a:rPr>
              <a:t>A state of thermo-regulatory failure of sudden onset following exposure to hot environment characterized by disturbance of CNS, generalized anhydrosis, rectal temperature above 40.6C. </a:t>
            </a:r>
          </a:p>
          <a:p>
            <a:pPr marL="342900" indent="-342900" algn="just">
              <a:buClr>
                <a:schemeClr val="bg1"/>
              </a:buClr>
              <a:buFont typeface="Arial" panose="020B0604020202020204" pitchFamily="34" charset="0"/>
              <a:buChar char="•"/>
            </a:pPr>
            <a:endParaRPr lang="en-US" sz="2800" b="1" cap="none" dirty="0">
              <a:solidFill>
                <a:schemeClr val="bg1"/>
              </a:solidFill>
              <a:latin typeface="Times New Roman" pitchFamily="18" charset="0"/>
              <a:cs typeface="Times New Roman" pitchFamily="18" charset="0"/>
            </a:endParaRPr>
          </a:p>
          <a:p>
            <a:pPr marL="342900" indent="-342900" algn="just">
              <a:buClr>
                <a:schemeClr val="bg1"/>
              </a:buClr>
              <a:buFont typeface="Arial" panose="020B0604020202020204" pitchFamily="34" charset="0"/>
              <a:buChar char="•"/>
            </a:pPr>
            <a:r>
              <a:rPr lang="en-US" sz="2800" b="1" cap="none" dirty="0">
                <a:solidFill>
                  <a:schemeClr val="bg1"/>
                </a:solidFill>
                <a:latin typeface="Times New Roman" pitchFamily="18" charset="0"/>
                <a:cs typeface="Times New Roman" pitchFamily="18" charset="0"/>
              </a:rPr>
              <a:t>The condition is frequently fatal.</a:t>
            </a:r>
          </a:p>
          <a:p>
            <a:endParaRPr lang="en-US" sz="2400" b="1" cap="none" dirty="0">
              <a:solidFill>
                <a:schemeClr val="bg1"/>
              </a:solidFill>
              <a:latin typeface="Times New Roman" pitchFamily="18" charset="0"/>
              <a:cs typeface="Times New Roman" pitchFamily="18" charset="0"/>
            </a:endParaRPr>
          </a:p>
          <a:p>
            <a:endParaRPr lang="en-US" sz="24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235415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17418" y="942110"/>
            <a:ext cx="7509164" cy="5915890"/>
          </a:xfrm>
        </p:spPr>
        <p:txBody>
          <a:bodyPr>
            <a:normAutofit/>
          </a:bodyPr>
          <a:lstStyle/>
          <a:p>
            <a:pPr marL="342900" indent="-342900" algn="just">
              <a:buClr>
                <a:schemeClr val="bg1"/>
              </a:buClr>
              <a:buFont typeface="Arial" panose="020B0604020202020204" pitchFamily="34" charset="0"/>
              <a:buChar char="•"/>
            </a:pPr>
            <a:r>
              <a:rPr lang="en-US" sz="3200" b="1" u="sng" cap="none" dirty="0">
                <a:solidFill>
                  <a:schemeClr val="bg1"/>
                </a:solidFill>
                <a:latin typeface="Times New Roman" pitchFamily="18" charset="0"/>
                <a:cs typeface="Times New Roman" pitchFamily="18" charset="0"/>
              </a:rPr>
              <a:t>The essential triad of rapid diagnosis is</a:t>
            </a:r>
            <a:r>
              <a:rPr lang="en-US" sz="3200" b="1" cap="none" dirty="0">
                <a:solidFill>
                  <a:schemeClr val="bg1"/>
                </a:solidFill>
                <a:latin typeface="Times New Roman" pitchFamily="18" charset="0"/>
                <a:cs typeface="Times New Roman" pitchFamily="18" charset="0"/>
              </a:rPr>
              <a:t>:</a:t>
            </a:r>
          </a:p>
          <a:p>
            <a:pPr>
              <a:lnSpc>
                <a:spcPct val="150000"/>
              </a:lnSpc>
            </a:pPr>
            <a:endParaRPr lang="en-US" b="1" cap="none" dirty="0">
              <a:solidFill>
                <a:schemeClr val="bg1"/>
              </a:solidFill>
              <a:latin typeface="Times New Roman" pitchFamily="18" charset="0"/>
              <a:cs typeface="Times New Roman" pitchFamily="18" charset="0"/>
            </a:endParaRPr>
          </a:p>
          <a:p>
            <a:pPr>
              <a:lnSpc>
                <a:spcPct val="150000"/>
              </a:lnSpc>
            </a:pPr>
            <a:r>
              <a:rPr lang="en-US" sz="3200" b="1" cap="none" dirty="0">
                <a:solidFill>
                  <a:schemeClr val="bg1"/>
                </a:solidFill>
                <a:latin typeface="Times New Roman" pitchFamily="18" charset="0"/>
                <a:cs typeface="Times New Roman" pitchFamily="18" charset="0"/>
              </a:rPr>
              <a:t>1- Rectal temperature above 40.6C.</a:t>
            </a:r>
          </a:p>
          <a:p>
            <a:pPr>
              <a:lnSpc>
                <a:spcPct val="150000"/>
              </a:lnSpc>
            </a:pPr>
            <a:r>
              <a:rPr lang="en-US" sz="3200" b="1" cap="none" dirty="0">
                <a:solidFill>
                  <a:schemeClr val="bg1"/>
                </a:solidFill>
                <a:latin typeface="Times New Roman" pitchFamily="18" charset="0"/>
                <a:cs typeface="Times New Roman" pitchFamily="18" charset="0"/>
              </a:rPr>
              <a:t>2- loss of consciousness.</a:t>
            </a:r>
          </a:p>
          <a:p>
            <a:pPr>
              <a:lnSpc>
                <a:spcPct val="150000"/>
              </a:lnSpc>
            </a:pPr>
            <a:r>
              <a:rPr lang="en-US" sz="3200" b="1" cap="none" dirty="0">
                <a:solidFill>
                  <a:schemeClr val="bg1"/>
                </a:solidFill>
                <a:latin typeface="Times New Roman" pitchFamily="18" charset="0"/>
                <a:cs typeface="Times New Roman" pitchFamily="18" charset="0"/>
              </a:rPr>
              <a:t>3- Red hot dry skin</a:t>
            </a:r>
            <a:r>
              <a:rPr lang="en-US" sz="2800" b="1" cap="none" dirty="0">
                <a:solidFill>
                  <a:schemeClr val="bg1"/>
                </a:solidFill>
                <a:latin typeface="Times New Roman" pitchFamily="18" charset="0"/>
                <a:cs typeface="Times New Roman" pitchFamily="18" charset="0"/>
              </a:rPr>
              <a:t>.</a:t>
            </a:r>
          </a:p>
          <a:p>
            <a:endParaRPr lang="en-US" sz="2400" b="1" cap="none" dirty="0">
              <a:solidFill>
                <a:schemeClr val="bg1"/>
              </a:solidFill>
              <a:latin typeface="Times New Roman" pitchFamily="18" charset="0"/>
              <a:cs typeface="Times New Roman" pitchFamily="18" charset="0"/>
            </a:endParaRPr>
          </a:p>
          <a:p>
            <a:endParaRPr lang="en-US" sz="24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8445921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6799" y="457198"/>
            <a:ext cx="6982691" cy="6165273"/>
          </a:xfrm>
        </p:spPr>
        <p:txBody>
          <a:bodyPr>
            <a:normAutofit/>
          </a:bodyPr>
          <a:lstStyle/>
          <a:p>
            <a:pPr fontAlgn="base"/>
            <a:endParaRPr lang="en-US" sz="2400" b="1" cap="none" dirty="0">
              <a:solidFill>
                <a:schemeClr val="bg1"/>
              </a:solidFill>
              <a:latin typeface="Times New Roman" pitchFamily="18" charset="0"/>
              <a:cs typeface="Times New Roman" pitchFamily="18" charset="0"/>
            </a:endParaRPr>
          </a:p>
          <a:p>
            <a:pPr marL="342900" indent="-342900" algn="just" fontAlgn="base">
              <a:buClr>
                <a:schemeClr val="bg1"/>
              </a:buClr>
              <a:buFont typeface="Wingdings" panose="05000000000000000000" pitchFamily="2" charset="2"/>
              <a:buChar char="Ø"/>
            </a:pPr>
            <a:r>
              <a:rPr lang="en-US" sz="3000" b="1" cap="none" dirty="0">
                <a:solidFill>
                  <a:schemeClr val="bg1"/>
                </a:solidFill>
                <a:latin typeface="Times New Roman" pitchFamily="18" charset="0"/>
                <a:cs typeface="Times New Roman" pitchFamily="18" charset="0"/>
              </a:rPr>
              <a:t>Heat hyperpyrexia: </a:t>
            </a:r>
          </a:p>
          <a:p>
            <a:pPr marL="457200" indent="-457200" algn="just" fontAlgn="base">
              <a:buClr>
                <a:schemeClr val="bg1"/>
              </a:buClr>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It differs from heat stroke is that the patient is:</a:t>
            </a:r>
          </a:p>
          <a:p>
            <a:pPr marL="457200" indent="-457200" algn="just" fontAlgn="base">
              <a:buClr>
                <a:schemeClr val="bg1"/>
              </a:buClr>
              <a:buFont typeface="Wingdings" panose="05000000000000000000" pitchFamily="2" charset="2"/>
              <a:buChar char="ü"/>
            </a:pPr>
            <a:r>
              <a:rPr lang="en-US" sz="3000" b="1" cap="none" dirty="0">
                <a:solidFill>
                  <a:schemeClr val="bg1"/>
                </a:solidFill>
                <a:latin typeface="Times New Roman" pitchFamily="18" charset="0"/>
                <a:cs typeface="Times New Roman" pitchFamily="18" charset="0"/>
              </a:rPr>
              <a:t>conscious, </a:t>
            </a:r>
          </a:p>
          <a:p>
            <a:pPr marL="342900" indent="-342900" algn="just" fontAlgn="base">
              <a:buClr>
                <a:schemeClr val="bg1"/>
              </a:buClr>
              <a:buFont typeface="Wingdings" panose="05000000000000000000" pitchFamily="2" charset="2"/>
              <a:buChar char="ü"/>
            </a:pPr>
            <a:r>
              <a:rPr lang="en-US" sz="3000" b="1" cap="none" dirty="0">
                <a:solidFill>
                  <a:schemeClr val="bg1"/>
                </a:solidFill>
                <a:latin typeface="Times New Roman" pitchFamily="18" charset="0"/>
                <a:cs typeface="Times New Roman" pitchFamily="18" charset="0"/>
              </a:rPr>
              <a:t>rational, </a:t>
            </a:r>
          </a:p>
          <a:p>
            <a:pPr marL="342900" indent="-342900" algn="just" fontAlgn="base">
              <a:buClr>
                <a:schemeClr val="bg1"/>
              </a:buClr>
              <a:buFont typeface="Wingdings" panose="05000000000000000000" pitchFamily="2" charset="2"/>
              <a:buChar char="ü"/>
            </a:pPr>
            <a:r>
              <a:rPr lang="en-US" sz="3000" b="1" cap="none" dirty="0">
                <a:solidFill>
                  <a:schemeClr val="bg1"/>
                </a:solidFill>
                <a:latin typeface="Times New Roman" pitchFamily="18" charset="0"/>
                <a:cs typeface="Times New Roman" pitchFamily="18" charset="0"/>
              </a:rPr>
              <a:t>sweating may be present, </a:t>
            </a:r>
          </a:p>
          <a:p>
            <a:pPr marL="342900" indent="-342900" algn="just" fontAlgn="base">
              <a:buClr>
                <a:schemeClr val="bg1"/>
              </a:buClr>
              <a:buFont typeface="Wingdings" panose="05000000000000000000" pitchFamily="2" charset="2"/>
              <a:buChar char="ü"/>
            </a:pPr>
            <a:r>
              <a:rPr lang="en-US" sz="3000" b="1" cap="none" dirty="0">
                <a:solidFill>
                  <a:schemeClr val="bg1"/>
                </a:solidFill>
                <a:latin typeface="Times New Roman" pitchFamily="18" charset="0"/>
                <a:cs typeface="Times New Roman" pitchFamily="18" charset="0"/>
              </a:rPr>
              <a:t>rectal temperature tends to be lower than in heat stroke.</a:t>
            </a:r>
          </a:p>
        </p:txBody>
      </p:sp>
    </p:spTree>
    <p:extLst>
      <p:ext uri="{BB962C8B-B14F-4D97-AF65-F5344CB8AC3E}">
        <p14:creationId xmlns:p14="http://schemas.microsoft.com/office/powerpoint/2010/main" val="18235415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74717" y="764066"/>
            <a:ext cx="7594565" cy="5623086"/>
          </a:xfrm>
        </p:spPr>
        <p:txBody>
          <a:bodyPr>
            <a:noAutofit/>
          </a:bodyPr>
          <a:lstStyle/>
          <a:p>
            <a:pPr algn="just">
              <a:buClr>
                <a:schemeClr val="bg1"/>
              </a:buClr>
              <a:buSzPct val="90000"/>
            </a:pPr>
            <a:r>
              <a:rPr lang="en-US" sz="3000" b="1" u="sng" cap="none" dirty="0">
                <a:solidFill>
                  <a:schemeClr val="bg1"/>
                </a:solidFill>
                <a:latin typeface="Times New Roman" pitchFamily="18" charset="0"/>
                <a:cs typeface="Times New Roman" pitchFamily="18" charset="0"/>
              </a:rPr>
              <a:t>Treatment of heat stroke:</a:t>
            </a:r>
          </a:p>
          <a:p>
            <a:pPr algn="just">
              <a:buClr>
                <a:schemeClr val="bg1"/>
              </a:buClr>
              <a:buSzPct val="90000"/>
            </a:pPr>
            <a:endParaRPr lang="en-US" sz="700" b="1" u="sng" cap="none" dirty="0">
              <a:solidFill>
                <a:schemeClr val="bg1"/>
              </a:solidFill>
              <a:latin typeface="Times New Roman" pitchFamily="18" charset="0"/>
              <a:cs typeface="Times New Roman" pitchFamily="18" charset="0"/>
            </a:endParaRPr>
          </a:p>
          <a:p>
            <a:pPr marL="342900" indent="-342900" algn="just">
              <a:buClr>
                <a:schemeClr val="bg1"/>
              </a:buClr>
              <a:buSzPct val="90000"/>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 Heat stroke is an emergency which necessitate rapid management.</a:t>
            </a:r>
          </a:p>
          <a:p>
            <a:pPr algn="just">
              <a:buClr>
                <a:schemeClr val="bg1"/>
              </a:buClr>
              <a:buSzPct val="90000"/>
            </a:pPr>
            <a:endParaRPr lang="en-US" sz="200" b="1" cap="none" dirty="0">
              <a:solidFill>
                <a:schemeClr val="bg1"/>
              </a:solidFill>
              <a:latin typeface="Times New Roman" pitchFamily="18" charset="0"/>
              <a:cs typeface="Times New Roman" pitchFamily="18" charset="0"/>
            </a:endParaRPr>
          </a:p>
          <a:p>
            <a:pPr marL="342900" indent="-342900" algn="just">
              <a:buClr>
                <a:schemeClr val="bg1"/>
              </a:buClr>
              <a:buSzPct val="90000"/>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Rapid cooling: water spraying (tap water) to replace the absent sweat.</a:t>
            </a:r>
          </a:p>
          <a:p>
            <a:pPr marL="342900" indent="-342900" algn="just">
              <a:buClr>
                <a:schemeClr val="bg1"/>
              </a:buClr>
              <a:buSzPct val="90000"/>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Monitoring of body temperature.</a:t>
            </a:r>
          </a:p>
          <a:p>
            <a:pPr algn="just">
              <a:buClr>
                <a:schemeClr val="bg1"/>
              </a:buClr>
              <a:buSzPct val="90000"/>
            </a:pPr>
            <a:endParaRPr lang="en-US" sz="100" b="1" cap="none" dirty="0">
              <a:solidFill>
                <a:schemeClr val="bg1"/>
              </a:solidFill>
              <a:latin typeface="Times New Roman" pitchFamily="18" charset="0"/>
              <a:cs typeface="Times New Roman" pitchFamily="18" charset="0"/>
            </a:endParaRPr>
          </a:p>
          <a:p>
            <a:pPr marL="342900" indent="-342900" algn="just">
              <a:buClr>
                <a:schemeClr val="bg1"/>
              </a:buClr>
              <a:buSzPct val="90000"/>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Air current by fans to move out the surrounding air saturated by evaporated water to be replaced by fresh air.</a:t>
            </a:r>
          </a:p>
        </p:txBody>
      </p:sp>
    </p:spTree>
    <p:extLst>
      <p:ext uri="{BB962C8B-B14F-4D97-AF65-F5344CB8AC3E}">
        <p14:creationId xmlns:p14="http://schemas.microsoft.com/office/powerpoint/2010/main" val="18235415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42107" y="457198"/>
            <a:ext cx="6954983" cy="6165273"/>
          </a:xfrm>
        </p:spPr>
        <p:txBody>
          <a:bodyPr>
            <a:normAutofit/>
          </a:bodyPr>
          <a:lstStyle/>
          <a:p>
            <a:pPr>
              <a:buClr>
                <a:schemeClr val="bg1"/>
              </a:buClr>
              <a:buSzPct val="90000"/>
            </a:pPr>
            <a:endParaRPr lang="en-US" sz="2400" b="1" cap="none" dirty="0">
              <a:solidFill>
                <a:schemeClr val="bg1"/>
              </a:solidFill>
              <a:latin typeface="Times New Roman" pitchFamily="18" charset="0"/>
              <a:cs typeface="Times New Roman" pitchFamily="18" charset="0"/>
            </a:endParaRPr>
          </a:p>
          <a:p>
            <a:pPr algn="ctr">
              <a:lnSpc>
                <a:spcPct val="150000"/>
              </a:lnSpc>
              <a:buClr>
                <a:schemeClr val="bg1"/>
              </a:buClr>
              <a:buSzPct val="90000"/>
            </a:pPr>
            <a:r>
              <a:rPr lang="en-US" sz="3000" b="1" cap="none" dirty="0">
                <a:solidFill>
                  <a:schemeClr val="bg1"/>
                </a:solidFill>
                <a:latin typeface="Times New Roman" pitchFamily="18" charset="0"/>
                <a:cs typeface="Times New Roman" pitchFamily="18" charset="0"/>
              </a:rPr>
              <a:t>Radiation </a:t>
            </a:r>
          </a:p>
          <a:p>
            <a:pPr marL="342900" indent="-342900" algn="just">
              <a:lnSpc>
                <a:spcPct val="150000"/>
              </a:lnSpc>
              <a:buClr>
                <a:schemeClr val="bg1"/>
              </a:buClr>
              <a:buSzPct val="90000"/>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Occupational exposure to radiation occurs due to two main types:</a:t>
            </a:r>
          </a:p>
          <a:p>
            <a:pPr marL="342900" indent="-342900" algn="just">
              <a:lnSpc>
                <a:spcPct val="150000"/>
              </a:lnSpc>
              <a:buClr>
                <a:schemeClr val="bg1"/>
              </a:buClr>
              <a:buSzPct val="90000"/>
              <a:buFont typeface="Wingdings" panose="05000000000000000000" pitchFamily="2" charset="2"/>
              <a:buChar char="ü"/>
            </a:pPr>
            <a:r>
              <a:rPr lang="en-US" sz="3000" b="1" cap="none" dirty="0">
                <a:solidFill>
                  <a:schemeClr val="bg1"/>
                </a:solidFill>
                <a:latin typeface="Times New Roman" pitchFamily="18" charset="0"/>
                <a:cs typeface="Times New Roman" pitchFamily="18" charset="0"/>
              </a:rPr>
              <a:t> Ionizing radiation</a:t>
            </a:r>
          </a:p>
          <a:p>
            <a:pPr marL="342900" indent="-342900" algn="just">
              <a:lnSpc>
                <a:spcPct val="150000"/>
              </a:lnSpc>
              <a:buClr>
                <a:schemeClr val="bg1"/>
              </a:buClr>
              <a:buSzPct val="90000"/>
              <a:buFont typeface="Wingdings" panose="05000000000000000000" pitchFamily="2" charset="2"/>
              <a:buChar char="ü"/>
            </a:pPr>
            <a:r>
              <a:rPr lang="en-US" sz="3000" b="1" cap="none" dirty="0">
                <a:solidFill>
                  <a:schemeClr val="bg1"/>
                </a:solidFill>
                <a:latin typeface="Times New Roman" pitchFamily="18" charset="0"/>
                <a:cs typeface="Times New Roman" pitchFamily="18" charset="0"/>
              </a:rPr>
              <a:t>Non ionizing radiation.</a:t>
            </a:r>
          </a:p>
          <a:p>
            <a:pPr algn="just"/>
            <a:endParaRPr lang="en-US" sz="2400" b="1" dirty="0">
              <a:solidFill>
                <a:schemeClr val="bg1"/>
              </a:solidFill>
              <a:latin typeface="Times New Roman" pitchFamily="18" charset="0"/>
              <a:cs typeface="Times New Roman" pitchFamily="18" charset="0"/>
            </a:endParaRPr>
          </a:p>
          <a:p>
            <a:endParaRPr lang="en-US" sz="24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235415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42107" y="457198"/>
            <a:ext cx="7301348" cy="6165273"/>
          </a:xfrm>
        </p:spPr>
        <p:txBody>
          <a:bodyPr>
            <a:normAutofit/>
          </a:bodyPr>
          <a:lstStyle/>
          <a:p>
            <a:pPr algn="just"/>
            <a:r>
              <a:rPr lang="en-US" sz="2400" b="1" dirty="0">
                <a:solidFill>
                  <a:schemeClr val="bg1"/>
                </a:solidFill>
                <a:latin typeface="Times New Roman" pitchFamily="18" charset="0"/>
                <a:cs typeface="Times New Roman" pitchFamily="18" charset="0"/>
              </a:rPr>
              <a:t>  </a:t>
            </a:r>
          </a:p>
          <a:p>
            <a:pPr algn="ctr"/>
            <a:r>
              <a:rPr lang="en-US" sz="3000" b="1" u="sng" cap="none" dirty="0">
                <a:solidFill>
                  <a:schemeClr val="bg1"/>
                </a:solidFill>
                <a:latin typeface="Times New Roman" pitchFamily="18" charset="0"/>
                <a:cs typeface="Times New Roman" pitchFamily="18" charset="0"/>
              </a:rPr>
              <a:t>Ionizing radiation</a:t>
            </a:r>
            <a:endParaRPr lang="en-US" sz="3000" b="1" cap="none" dirty="0">
              <a:solidFill>
                <a:schemeClr val="bg1"/>
              </a:solidFill>
              <a:latin typeface="Times New Roman" pitchFamily="18" charset="0"/>
              <a:cs typeface="Times New Roman" pitchFamily="18" charset="0"/>
            </a:endParaRPr>
          </a:p>
          <a:p>
            <a:pPr marL="342900" indent="-342900" algn="just">
              <a:lnSpc>
                <a:spcPct val="150000"/>
              </a:lnSpc>
              <a:buClr>
                <a:schemeClr val="bg1"/>
              </a:buClr>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 These are the radiation, which by traversing the air causes ionization to positive and negative ions. </a:t>
            </a:r>
          </a:p>
          <a:p>
            <a:pPr marL="342900" indent="-342900" algn="just">
              <a:lnSpc>
                <a:spcPct val="150000"/>
              </a:lnSpc>
              <a:buClr>
                <a:schemeClr val="bg1"/>
              </a:buClr>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These include X rays, alpha, beta and gamma radiation. e.g. in medical radio-diagnosis and radiotherapy.</a:t>
            </a:r>
          </a:p>
          <a:p>
            <a:endParaRPr lang="en-US" sz="24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235415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91571" y="457198"/>
            <a:ext cx="7342496" cy="6165273"/>
          </a:xfrm>
        </p:spPr>
        <p:txBody>
          <a:bodyPr>
            <a:normAutofit fontScale="92500" lnSpcReduction="10000"/>
          </a:bodyPr>
          <a:lstStyle/>
          <a:p>
            <a:r>
              <a:rPr lang="en-US" sz="3000" b="1" u="sng" cap="none" dirty="0">
                <a:solidFill>
                  <a:schemeClr val="bg1"/>
                </a:solidFill>
                <a:latin typeface="Times New Roman" pitchFamily="18" charset="0"/>
                <a:cs typeface="Times New Roman" pitchFamily="18" charset="0"/>
              </a:rPr>
              <a:t>Health effects</a:t>
            </a:r>
            <a:r>
              <a:rPr lang="en-US" sz="3000" b="1" cap="none" dirty="0">
                <a:solidFill>
                  <a:schemeClr val="bg1"/>
                </a:solidFill>
                <a:latin typeface="Times New Roman" pitchFamily="18" charset="0"/>
                <a:cs typeface="Times New Roman" pitchFamily="18" charset="0"/>
              </a:rPr>
              <a:t>: </a:t>
            </a:r>
          </a:p>
          <a:p>
            <a:pPr marL="342900" indent="-342900" algn="just">
              <a:buClr>
                <a:schemeClr val="bg1"/>
              </a:buClr>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Ionizing radiation induces free radicals, which </a:t>
            </a:r>
            <a:r>
              <a:rPr lang="en-US" sz="3000" b="1" u="sng" cap="none" dirty="0">
                <a:solidFill>
                  <a:schemeClr val="bg1"/>
                </a:solidFill>
                <a:latin typeface="Times New Roman" pitchFamily="18" charset="0"/>
                <a:cs typeface="Times New Roman" pitchFamily="18" charset="0"/>
              </a:rPr>
              <a:t>attacks the cell constituents</a:t>
            </a:r>
            <a:r>
              <a:rPr lang="en-US" sz="3000" b="1" cap="none" dirty="0">
                <a:solidFill>
                  <a:schemeClr val="bg1"/>
                </a:solidFill>
                <a:latin typeface="Times New Roman" pitchFamily="18" charset="0"/>
                <a:cs typeface="Times New Roman" pitchFamily="18" charset="0"/>
              </a:rPr>
              <a:t>. </a:t>
            </a:r>
          </a:p>
          <a:p>
            <a:pPr marL="342900" indent="-342900" algn="just">
              <a:buClr>
                <a:schemeClr val="bg1"/>
              </a:buClr>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This induces lipid peroxidation of the unsaturated fatty acids of the endoplasmic reticulum and destruction of the DNA of the nucleus.</a:t>
            </a:r>
          </a:p>
          <a:p>
            <a:pPr algn="just">
              <a:buClr>
                <a:schemeClr val="bg1"/>
              </a:buClr>
            </a:pPr>
            <a:r>
              <a:rPr lang="en-US" sz="3000" b="1" u="sng" cap="none" dirty="0">
                <a:solidFill>
                  <a:schemeClr val="bg1"/>
                </a:solidFill>
                <a:latin typeface="Times New Roman" pitchFamily="18" charset="0"/>
                <a:cs typeface="Times New Roman" pitchFamily="18" charset="0"/>
              </a:rPr>
              <a:t>The manifestations of acute exposure include:</a:t>
            </a:r>
          </a:p>
          <a:p>
            <a:pPr marL="342900" indent="-342900" algn="just">
              <a:buClr>
                <a:schemeClr val="bg1"/>
              </a:buClr>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 skin burns, </a:t>
            </a:r>
          </a:p>
          <a:p>
            <a:pPr marL="342900" indent="-342900" algn="just">
              <a:buClr>
                <a:schemeClr val="bg1"/>
              </a:buClr>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destruction of the mucus membranes causing sever diarrhea,</a:t>
            </a:r>
          </a:p>
          <a:p>
            <a:pPr marL="342900" indent="-342900" algn="just">
              <a:buClr>
                <a:schemeClr val="bg1"/>
              </a:buClr>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 sever anemia due to destruction of the bone marrow.</a:t>
            </a:r>
          </a:p>
          <a:p>
            <a:pPr algn="just"/>
            <a:endParaRPr lang="en-US" sz="2400" b="1" u="sng" cap="none" dirty="0">
              <a:solidFill>
                <a:schemeClr val="bg1"/>
              </a:solidFill>
              <a:latin typeface="Times New Roman" pitchFamily="18" charset="0"/>
              <a:cs typeface="Times New Roman" pitchFamily="18" charset="0"/>
            </a:endParaRPr>
          </a:p>
          <a:p>
            <a:endParaRPr lang="en-US" sz="24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235415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04453" y="346363"/>
            <a:ext cx="7135093" cy="6165273"/>
          </a:xfrm>
        </p:spPr>
        <p:txBody>
          <a:bodyPr>
            <a:normAutofit fontScale="92500" lnSpcReduction="20000"/>
          </a:bodyPr>
          <a:lstStyle/>
          <a:p>
            <a:pPr algn="just"/>
            <a:r>
              <a:rPr lang="en-US" sz="2400" b="1" dirty="0">
                <a:solidFill>
                  <a:schemeClr val="bg1"/>
                </a:solidFill>
                <a:latin typeface="Times New Roman" pitchFamily="18" charset="0"/>
                <a:cs typeface="Times New Roman" pitchFamily="18" charset="0"/>
              </a:rPr>
              <a:t>  </a:t>
            </a:r>
          </a:p>
          <a:p>
            <a:pPr algn="just"/>
            <a:r>
              <a:rPr lang="en-US" sz="3000" b="1" u="sng" cap="none" dirty="0">
                <a:solidFill>
                  <a:schemeClr val="bg1"/>
                </a:solidFill>
                <a:latin typeface="Times New Roman" pitchFamily="18" charset="0"/>
                <a:cs typeface="Times New Roman" pitchFamily="18" charset="0"/>
              </a:rPr>
              <a:t>Non Ionizing radiation: </a:t>
            </a:r>
          </a:p>
          <a:p>
            <a:pPr algn="just"/>
            <a:r>
              <a:rPr lang="en-US" sz="3000" b="1" cap="none" dirty="0">
                <a:solidFill>
                  <a:schemeClr val="bg1"/>
                </a:solidFill>
                <a:latin typeface="Times New Roman" pitchFamily="18" charset="0"/>
                <a:cs typeface="Times New Roman" pitchFamily="18" charset="0"/>
              </a:rPr>
              <a:t>1- </a:t>
            </a:r>
            <a:r>
              <a:rPr lang="en-US" sz="3000" b="1" u="sng" cap="none" dirty="0">
                <a:solidFill>
                  <a:schemeClr val="bg1"/>
                </a:solidFill>
                <a:latin typeface="Times New Roman" pitchFamily="18" charset="0"/>
                <a:cs typeface="Times New Roman" pitchFamily="18" charset="0"/>
              </a:rPr>
              <a:t>Infrared</a:t>
            </a:r>
            <a:r>
              <a:rPr lang="en-US" sz="3000" b="1" cap="none" dirty="0">
                <a:solidFill>
                  <a:schemeClr val="bg1"/>
                </a:solidFill>
                <a:latin typeface="Times New Roman" pitchFamily="18" charset="0"/>
                <a:cs typeface="Times New Roman" pitchFamily="18" charset="0"/>
              </a:rPr>
              <a:t>: </a:t>
            </a:r>
          </a:p>
          <a:p>
            <a:pPr marL="457200" indent="-457200" algn="just">
              <a:buClr>
                <a:schemeClr val="bg1"/>
              </a:buClr>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Occupational exposure to extremely hot red objects as in iron and steel industry.</a:t>
            </a:r>
          </a:p>
          <a:p>
            <a:pPr algn="just">
              <a:buClr>
                <a:schemeClr val="bg1"/>
              </a:buClr>
            </a:pPr>
            <a:r>
              <a:rPr lang="en-US" sz="3000" b="1" u="sng" cap="none" dirty="0">
                <a:solidFill>
                  <a:schemeClr val="bg1"/>
                </a:solidFill>
                <a:latin typeface="Times New Roman" pitchFamily="18" charset="0"/>
                <a:cs typeface="Times New Roman" pitchFamily="18" charset="0"/>
              </a:rPr>
              <a:t>Health effects</a:t>
            </a:r>
            <a:r>
              <a:rPr lang="en-US" sz="3000" b="1" cap="none" dirty="0">
                <a:solidFill>
                  <a:schemeClr val="bg1"/>
                </a:solidFill>
                <a:latin typeface="Times New Roman" pitchFamily="18" charset="0"/>
                <a:cs typeface="Times New Roman" pitchFamily="18" charset="0"/>
              </a:rPr>
              <a:t>: </a:t>
            </a:r>
          </a:p>
          <a:p>
            <a:pPr marL="457200" indent="-457200" algn="just">
              <a:buClr>
                <a:schemeClr val="bg1"/>
              </a:buClr>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Effects due to heat and posterior polar cataract.</a:t>
            </a:r>
          </a:p>
          <a:p>
            <a:pPr algn="just">
              <a:buClr>
                <a:schemeClr val="bg1"/>
              </a:buClr>
            </a:pPr>
            <a:r>
              <a:rPr lang="en-US" sz="3000" b="1" cap="none" dirty="0">
                <a:solidFill>
                  <a:schemeClr val="bg1"/>
                </a:solidFill>
                <a:latin typeface="Times New Roman" pitchFamily="18" charset="0"/>
                <a:cs typeface="Times New Roman" pitchFamily="18" charset="0"/>
              </a:rPr>
              <a:t>2- </a:t>
            </a:r>
            <a:r>
              <a:rPr lang="en-US" sz="3000" b="1" u="sng" cap="none" dirty="0">
                <a:solidFill>
                  <a:schemeClr val="bg1"/>
                </a:solidFill>
                <a:latin typeface="Times New Roman" pitchFamily="18" charset="0"/>
                <a:cs typeface="Times New Roman" pitchFamily="18" charset="0"/>
              </a:rPr>
              <a:t>Ultraviolet</a:t>
            </a:r>
            <a:r>
              <a:rPr lang="en-US" sz="3000" b="1" cap="none" dirty="0">
                <a:solidFill>
                  <a:schemeClr val="bg1"/>
                </a:solidFill>
                <a:latin typeface="Times New Roman" pitchFamily="18" charset="0"/>
                <a:cs typeface="Times New Roman" pitchFamily="18" charset="0"/>
              </a:rPr>
              <a:t>: </a:t>
            </a:r>
          </a:p>
          <a:p>
            <a:pPr marL="457200" indent="-457200" algn="just">
              <a:buClr>
                <a:schemeClr val="bg1"/>
              </a:buClr>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Occupational exposure to photocopy machines.</a:t>
            </a:r>
          </a:p>
          <a:p>
            <a:pPr algn="just">
              <a:buClr>
                <a:schemeClr val="bg1"/>
              </a:buClr>
            </a:pPr>
            <a:r>
              <a:rPr lang="en-US" sz="3000" b="1" u="sng" cap="none" dirty="0">
                <a:solidFill>
                  <a:schemeClr val="bg1"/>
                </a:solidFill>
                <a:latin typeface="Times New Roman" pitchFamily="18" charset="0"/>
                <a:cs typeface="Times New Roman" pitchFamily="18" charset="0"/>
              </a:rPr>
              <a:t>Health effects:</a:t>
            </a:r>
          </a:p>
          <a:p>
            <a:pPr marL="457200" indent="-457200" algn="just">
              <a:buClr>
                <a:schemeClr val="bg1"/>
              </a:buClr>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Conjunctivitis, corneal ulcers and skin erythema.</a:t>
            </a:r>
          </a:p>
          <a:p>
            <a:endParaRPr lang="en-US" sz="24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7542396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42107" y="457198"/>
            <a:ext cx="7587744" cy="6165273"/>
          </a:xfrm>
        </p:spPr>
        <p:txBody>
          <a:bodyPr>
            <a:normAutofit/>
          </a:bodyPr>
          <a:lstStyle/>
          <a:p>
            <a:pPr algn="just"/>
            <a:r>
              <a:rPr lang="en-US" sz="2400" b="1" dirty="0">
                <a:solidFill>
                  <a:schemeClr val="bg1"/>
                </a:solidFill>
                <a:latin typeface="Times New Roman" pitchFamily="18" charset="0"/>
                <a:cs typeface="Times New Roman" pitchFamily="18" charset="0"/>
              </a:rPr>
              <a:t>  </a:t>
            </a:r>
          </a:p>
          <a:p>
            <a:r>
              <a:rPr lang="en-US" sz="3000" b="1" u="sng" cap="none" dirty="0">
                <a:solidFill>
                  <a:schemeClr val="bg1"/>
                </a:solidFill>
                <a:latin typeface="Times New Roman" pitchFamily="18" charset="0"/>
                <a:cs typeface="Times New Roman" pitchFamily="18" charset="0"/>
              </a:rPr>
              <a:t>Delayed effects of all radiation include:</a:t>
            </a:r>
          </a:p>
          <a:p>
            <a:r>
              <a:rPr lang="en-US" sz="3000" b="1" cap="none" dirty="0">
                <a:solidFill>
                  <a:schemeClr val="bg1"/>
                </a:solidFill>
                <a:latin typeface="Times New Roman" pitchFamily="18" charset="0"/>
                <a:cs typeface="Times New Roman" pitchFamily="18" charset="0"/>
              </a:rPr>
              <a:t>- Cancer: cancer skin-</a:t>
            </a:r>
            <a:r>
              <a:rPr lang="en-US" sz="3000" b="1" cap="none" dirty="0" err="1">
                <a:solidFill>
                  <a:schemeClr val="bg1"/>
                </a:solidFill>
                <a:latin typeface="Times New Roman" pitchFamily="18" charset="0"/>
                <a:cs typeface="Times New Roman" pitchFamily="18" charset="0"/>
              </a:rPr>
              <a:t>lukemia</a:t>
            </a:r>
            <a:r>
              <a:rPr lang="en-US" sz="3000" b="1" cap="none" dirty="0">
                <a:solidFill>
                  <a:schemeClr val="bg1"/>
                </a:solidFill>
                <a:latin typeface="Times New Roman" pitchFamily="18" charset="0"/>
                <a:cs typeface="Times New Roman" pitchFamily="18" charset="0"/>
              </a:rPr>
              <a:t>.</a:t>
            </a:r>
          </a:p>
          <a:p>
            <a:r>
              <a:rPr lang="en-US" sz="3000" b="1" cap="none" dirty="0">
                <a:solidFill>
                  <a:schemeClr val="bg1"/>
                </a:solidFill>
                <a:latin typeface="Times New Roman" pitchFamily="18" charset="0"/>
                <a:cs typeface="Times New Roman" pitchFamily="18" charset="0"/>
              </a:rPr>
              <a:t>- Varying degrees of anemia.</a:t>
            </a:r>
          </a:p>
          <a:p>
            <a:r>
              <a:rPr lang="en-US" sz="3000" b="1" cap="none" dirty="0">
                <a:solidFill>
                  <a:schemeClr val="bg1"/>
                </a:solidFill>
                <a:latin typeface="Times New Roman" pitchFamily="18" charset="0"/>
                <a:cs typeface="Times New Roman" pitchFamily="18" charset="0"/>
              </a:rPr>
              <a:t>- Cataract.</a:t>
            </a:r>
          </a:p>
          <a:p>
            <a:r>
              <a:rPr lang="en-US" sz="3000" b="1" cap="none" dirty="0">
                <a:solidFill>
                  <a:schemeClr val="bg1"/>
                </a:solidFill>
                <a:latin typeface="Times New Roman" pitchFamily="18" charset="0"/>
                <a:cs typeface="Times New Roman" pitchFamily="18" charset="0"/>
              </a:rPr>
              <a:t>- Congenital anomalies.</a:t>
            </a:r>
          </a:p>
          <a:p>
            <a:r>
              <a:rPr lang="en-US" sz="3000" b="1" cap="none" dirty="0">
                <a:solidFill>
                  <a:schemeClr val="bg1"/>
                </a:solidFill>
                <a:latin typeface="Times New Roman" pitchFamily="18" charset="0"/>
                <a:cs typeface="Times New Roman" pitchFamily="18" charset="0"/>
              </a:rPr>
              <a:t>- Increased rate of abortion.</a:t>
            </a:r>
          </a:p>
          <a:p>
            <a:r>
              <a:rPr lang="en-US" sz="3000" b="1" cap="none" dirty="0">
                <a:solidFill>
                  <a:schemeClr val="bg1"/>
                </a:solidFill>
                <a:latin typeface="Times New Roman" pitchFamily="18" charset="0"/>
                <a:cs typeface="Times New Roman" pitchFamily="18" charset="0"/>
              </a:rPr>
              <a:t>- Shortening of the life span.</a:t>
            </a:r>
          </a:p>
          <a:p>
            <a:r>
              <a:rPr lang="en-US" sz="3000" b="1" cap="none" dirty="0">
                <a:solidFill>
                  <a:schemeClr val="bg1"/>
                </a:solidFill>
                <a:latin typeface="Times New Roman" pitchFamily="18" charset="0"/>
                <a:cs typeface="Times New Roman" pitchFamily="18" charset="0"/>
              </a:rPr>
              <a:t>- Sterility.</a:t>
            </a:r>
          </a:p>
          <a:p>
            <a:r>
              <a:rPr lang="en-US" sz="3000" b="1" cap="none" dirty="0">
                <a:solidFill>
                  <a:schemeClr val="bg1"/>
                </a:solidFill>
                <a:latin typeface="Times New Roman" pitchFamily="18" charset="0"/>
                <a:cs typeface="Times New Roman" pitchFamily="18" charset="0"/>
              </a:rPr>
              <a:t>- Early senility.</a:t>
            </a:r>
          </a:p>
          <a:p>
            <a:endParaRPr lang="en-US" sz="24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4771973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42107" y="307072"/>
            <a:ext cx="7314789" cy="6165273"/>
          </a:xfrm>
        </p:spPr>
        <p:txBody>
          <a:bodyPr>
            <a:normAutofit fontScale="92500" lnSpcReduction="10000"/>
          </a:bodyPr>
          <a:lstStyle/>
          <a:p>
            <a:pPr algn="just"/>
            <a:r>
              <a:rPr lang="en-US" sz="2400" b="1" dirty="0">
                <a:solidFill>
                  <a:schemeClr val="bg1"/>
                </a:solidFill>
                <a:latin typeface="Times New Roman" pitchFamily="18" charset="0"/>
                <a:cs typeface="Times New Roman" pitchFamily="18" charset="0"/>
              </a:rPr>
              <a:t>  </a:t>
            </a:r>
          </a:p>
          <a:p>
            <a:pPr algn="ctr"/>
            <a:r>
              <a:rPr lang="en-US" sz="3500" b="1" cap="none" dirty="0">
                <a:solidFill>
                  <a:schemeClr val="bg1"/>
                </a:solidFill>
                <a:latin typeface="Times New Roman" pitchFamily="18" charset="0"/>
                <a:cs typeface="Times New Roman" pitchFamily="18" charset="0"/>
              </a:rPr>
              <a:t>Vibration</a:t>
            </a:r>
          </a:p>
          <a:p>
            <a:pPr marL="457200" indent="-457200" algn="just">
              <a:buClr>
                <a:schemeClr val="bg1"/>
              </a:buClr>
              <a:buFont typeface="Arial" panose="020B0604020202020204" pitchFamily="34" charset="0"/>
              <a:buChar char="•"/>
            </a:pPr>
            <a:r>
              <a:rPr lang="en-US" sz="3200" b="1" cap="none" dirty="0">
                <a:solidFill>
                  <a:schemeClr val="bg1"/>
                </a:solidFill>
                <a:latin typeface="Times New Roman" pitchFamily="18" charset="0"/>
                <a:cs typeface="Times New Roman" pitchFamily="18" charset="0"/>
              </a:rPr>
              <a:t>Vibrations are waves of compression and decompression similar to sounds but in a low frequency (less than 40 cps).</a:t>
            </a:r>
          </a:p>
          <a:p>
            <a:pPr algn="just">
              <a:buClr>
                <a:schemeClr val="bg1"/>
              </a:buClr>
            </a:pPr>
            <a:r>
              <a:rPr lang="en-US" sz="3200" b="1" u="sng" cap="none" dirty="0">
                <a:solidFill>
                  <a:schemeClr val="bg1"/>
                </a:solidFill>
                <a:latin typeface="Times New Roman" pitchFamily="18" charset="0"/>
                <a:cs typeface="Times New Roman" pitchFamily="18" charset="0"/>
              </a:rPr>
              <a:t>Occupational exposure</a:t>
            </a:r>
            <a:r>
              <a:rPr lang="en-US" sz="3200" b="1" cap="none" dirty="0">
                <a:solidFill>
                  <a:schemeClr val="bg1"/>
                </a:solidFill>
                <a:latin typeface="Times New Roman" pitchFamily="18" charset="0"/>
                <a:cs typeface="Times New Roman" pitchFamily="18" charset="0"/>
              </a:rPr>
              <a:t>: </a:t>
            </a:r>
          </a:p>
          <a:p>
            <a:pPr marL="457200" indent="-457200" algn="just">
              <a:buClr>
                <a:schemeClr val="bg1"/>
              </a:buClr>
              <a:buFont typeface="Arial" panose="020B0604020202020204" pitchFamily="34" charset="0"/>
              <a:buChar char="•"/>
            </a:pPr>
            <a:r>
              <a:rPr lang="en-US" sz="3200" b="1" cap="none" dirty="0">
                <a:solidFill>
                  <a:schemeClr val="bg1"/>
                </a:solidFill>
                <a:latin typeface="Times New Roman" pitchFamily="18" charset="0"/>
                <a:cs typeface="Times New Roman" pitchFamily="18" charset="0"/>
              </a:rPr>
              <a:t>Handing vibrating tools as drills, pneumatic hand screws.</a:t>
            </a:r>
          </a:p>
          <a:p>
            <a:pPr marL="457200" indent="-457200" algn="just">
              <a:buClr>
                <a:schemeClr val="bg1"/>
              </a:buClr>
              <a:buFont typeface="Arial" panose="020B0604020202020204" pitchFamily="34" charset="0"/>
              <a:buChar char="•"/>
            </a:pPr>
            <a:r>
              <a:rPr lang="en-US" sz="3200" b="1" cap="none" dirty="0">
                <a:solidFill>
                  <a:schemeClr val="bg1"/>
                </a:solidFill>
                <a:latin typeface="Times New Roman" pitchFamily="18" charset="0"/>
                <a:cs typeface="Times New Roman" pitchFamily="18" charset="0"/>
              </a:rPr>
              <a:t>Exposure occurs also in medical lab on mixing contents of test tubes by using vortex mixtures.</a:t>
            </a:r>
          </a:p>
          <a:p>
            <a:pPr marL="457200" indent="-457200" algn="just">
              <a:buClr>
                <a:schemeClr val="bg1"/>
              </a:buClr>
              <a:buFont typeface="Arial" panose="020B0604020202020204" pitchFamily="34" charset="0"/>
              <a:buChar char="•"/>
            </a:pPr>
            <a:r>
              <a:rPr lang="en-US" sz="3200" b="1" cap="none" dirty="0">
                <a:solidFill>
                  <a:schemeClr val="bg1"/>
                </a:solidFill>
                <a:latin typeface="Times New Roman" pitchFamily="18" charset="0"/>
                <a:cs typeface="Times New Roman" pitchFamily="18" charset="0"/>
              </a:rPr>
              <a:t>Hall body vibration occurs among heavy truck and bulldozer drivers.</a:t>
            </a:r>
          </a:p>
        </p:txBody>
      </p:sp>
    </p:spTree>
    <p:extLst>
      <p:ext uri="{BB962C8B-B14F-4D97-AF65-F5344CB8AC3E}">
        <p14:creationId xmlns:p14="http://schemas.microsoft.com/office/powerpoint/2010/main" val="902711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19116" y="581892"/>
            <a:ext cx="6728347" cy="5943600"/>
          </a:xfrm>
        </p:spPr>
        <p:txBody>
          <a:bodyPr>
            <a:normAutofit/>
          </a:bodyPr>
          <a:lstStyle/>
          <a:p>
            <a:r>
              <a:rPr lang="en-US" sz="3000" b="1" u="sng" cap="none" dirty="0">
                <a:solidFill>
                  <a:schemeClr val="bg1"/>
                </a:solidFill>
                <a:latin typeface="Times New Roman" pitchFamily="18" charset="0"/>
                <a:cs typeface="Times New Roman" pitchFamily="18" charset="0"/>
              </a:rPr>
              <a:t>Work and health:</a:t>
            </a:r>
          </a:p>
          <a:p>
            <a:endParaRPr lang="en-US" sz="3000" b="1" u="sng" cap="none" dirty="0">
              <a:solidFill>
                <a:schemeClr val="bg1"/>
              </a:solidFill>
              <a:latin typeface="Times New Roman" pitchFamily="18" charset="0"/>
              <a:cs typeface="Times New Roman" pitchFamily="18" charset="0"/>
            </a:endParaRPr>
          </a:p>
          <a:p>
            <a:pPr marL="342900" indent="-342900" algn="just">
              <a:buClr>
                <a:schemeClr val="bg1"/>
              </a:buClr>
              <a:buSzPct val="100000"/>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 Work may have an adverse impact on health, but it may also be beneficial to health and well-being. </a:t>
            </a:r>
          </a:p>
          <a:p>
            <a:pPr algn="just">
              <a:buClr>
                <a:schemeClr val="bg1"/>
              </a:buClr>
              <a:buSzPct val="100000"/>
            </a:pPr>
            <a:endParaRPr lang="en-US" sz="3000" b="1" cap="none" dirty="0">
              <a:solidFill>
                <a:schemeClr val="bg1"/>
              </a:solidFill>
              <a:latin typeface="Times New Roman" pitchFamily="18" charset="0"/>
              <a:cs typeface="Times New Roman" pitchFamily="18" charset="0"/>
            </a:endParaRPr>
          </a:p>
          <a:p>
            <a:pPr marL="342900" indent="-342900" algn="just">
              <a:buClr>
                <a:schemeClr val="bg1"/>
              </a:buClr>
              <a:buSzPct val="100000"/>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On the other hand, the health status of the workers is reflected on their work. </a:t>
            </a:r>
          </a:p>
          <a:p>
            <a:pPr>
              <a:lnSpc>
                <a:spcPct val="150000"/>
              </a:lnSpc>
            </a:pPr>
            <a:endParaRPr lang="en-US" sz="30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235415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4149" y="457198"/>
            <a:ext cx="7888406" cy="6165273"/>
          </a:xfrm>
        </p:spPr>
        <p:txBody>
          <a:bodyPr>
            <a:normAutofit/>
          </a:bodyPr>
          <a:lstStyle/>
          <a:p>
            <a:pPr algn="just"/>
            <a:r>
              <a:rPr lang="en-US" sz="2400" b="1" dirty="0">
                <a:solidFill>
                  <a:schemeClr val="bg1"/>
                </a:solidFill>
                <a:latin typeface="Times New Roman" pitchFamily="18" charset="0"/>
                <a:cs typeface="Times New Roman" pitchFamily="18" charset="0"/>
              </a:rPr>
              <a:t>  </a:t>
            </a:r>
          </a:p>
          <a:p>
            <a:pPr algn="just"/>
            <a:r>
              <a:rPr lang="en-US" sz="3000" b="1" u="sng" cap="none" dirty="0">
                <a:solidFill>
                  <a:schemeClr val="bg1"/>
                </a:solidFill>
                <a:latin typeface="Times New Roman" pitchFamily="18" charset="0"/>
                <a:cs typeface="Times New Roman" pitchFamily="18" charset="0"/>
              </a:rPr>
              <a:t>The main health effects of vibration are:</a:t>
            </a:r>
          </a:p>
          <a:p>
            <a:pPr algn="just"/>
            <a:endParaRPr lang="en-US" sz="1100" b="1" u="sng" cap="none" dirty="0">
              <a:solidFill>
                <a:schemeClr val="bg1"/>
              </a:solidFill>
              <a:latin typeface="Times New Roman" pitchFamily="18" charset="0"/>
              <a:cs typeface="Times New Roman" pitchFamily="18" charset="0"/>
            </a:endParaRPr>
          </a:p>
          <a:p>
            <a:pPr marL="279400" indent="-279400" algn="just">
              <a:lnSpc>
                <a:spcPct val="150000"/>
              </a:lnSpc>
              <a:buClr>
                <a:schemeClr val="bg1"/>
              </a:buClr>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Vasoconstriction in hands predisposing to Raynaud's phenomenon.</a:t>
            </a:r>
          </a:p>
          <a:p>
            <a:pPr marL="457200" indent="-457200" algn="just">
              <a:lnSpc>
                <a:spcPct val="150000"/>
              </a:lnSpc>
              <a:buClr>
                <a:schemeClr val="bg1"/>
              </a:buClr>
              <a:buFont typeface="Arial" panose="020B0604020202020204" pitchFamily="34" charset="0"/>
              <a:buChar char="•"/>
            </a:pPr>
            <a:endParaRPr lang="en-US" sz="1100" b="1" cap="none" dirty="0">
              <a:solidFill>
                <a:schemeClr val="bg1"/>
              </a:solidFill>
              <a:latin typeface="Times New Roman" pitchFamily="18" charset="0"/>
              <a:cs typeface="Times New Roman" pitchFamily="18" charset="0"/>
            </a:endParaRPr>
          </a:p>
          <a:p>
            <a:pPr marL="279400" indent="-279400" algn="just">
              <a:lnSpc>
                <a:spcPct val="150000"/>
              </a:lnSpc>
              <a:buClr>
                <a:schemeClr val="bg1"/>
              </a:buClr>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Osteoarthritis and osteoporosis of hand joins and bones.</a:t>
            </a:r>
            <a:endParaRPr lang="en-US" sz="2400" b="1" dirty="0">
              <a:solidFill>
                <a:schemeClr val="bg1"/>
              </a:solidFill>
              <a:latin typeface="Times New Roman" pitchFamily="18" charset="0"/>
              <a:cs typeface="Times New Roman" pitchFamily="18" charset="0"/>
            </a:endParaRPr>
          </a:p>
          <a:p>
            <a:endParaRPr lang="en-US" sz="24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831051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42107" y="457198"/>
            <a:ext cx="6954983" cy="6165273"/>
          </a:xfrm>
        </p:spPr>
        <p:txBody>
          <a:bodyPr>
            <a:normAutofit lnSpcReduction="10000"/>
          </a:bodyPr>
          <a:lstStyle/>
          <a:p>
            <a:pPr algn="just"/>
            <a:r>
              <a:rPr lang="en-US" sz="2400" b="1" dirty="0">
                <a:solidFill>
                  <a:schemeClr val="bg1"/>
                </a:solidFill>
                <a:latin typeface="Times New Roman" pitchFamily="18" charset="0"/>
                <a:cs typeface="Times New Roman" pitchFamily="18" charset="0"/>
              </a:rPr>
              <a:t>  </a:t>
            </a:r>
          </a:p>
          <a:p>
            <a:pPr algn="ctr"/>
            <a:r>
              <a:rPr lang="en-US" sz="3000" b="1" cap="none" dirty="0">
                <a:solidFill>
                  <a:schemeClr val="bg1"/>
                </a:solidFill>
                <a:latin typeface="Times New Roman" pitchFamily="18" charset="0"/>
                <a:cs typeface="Times New Roman" pitchFamily="18" charset="0"/>
              </a:rPr>
              <a:t>Occupational lung diseases</a:t>
            </a:r>
          </a:p>
          <a:p>
            <a:pPr algn="ctr"/>
            <a:endParaRPr lang="en-US" sz="3000" b="1" cap="none" dirty="0">
              <a:solidFill>
                <a:schemeClr val="bg1"/>
              </a:solidFill>
              <a:latin typeface="Times New Roman" pitchFamily="18" charset="0"/>
              <a:cs typeface="Times New Roman" pitchFamily="18" charset="0"/>
            </a:endParaRPr>
          </a:p>
          <a:p>
            <a:pPr marL="457200" indent="-457200" algn="just">
              <a:buClr>
                <a:schemeClr val="bg1"/>
              </a:buClr>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These are the group of diseases which can affect either </a:t>
            </a:r>
            <a:r>
              <a:rPr lang="en-US" sz="3000" b="1" u="sng" cap="none" dirty="0">
                <a:solidFill>
                  <a:schemeClr val="bg1"/>
                </a:solidFill>
                <a:latin typeface="Times New Roman" pitchFamily="18" charset="0"/>
                <a:cs typeface="Times New Roman" pitchFamily="18" charset="0"/>
              </a:rPr>
              <a:t>the ventilatory tract </a:t>
            </a:r>
            <a:r>
              <a:rPr lang="en-US" sz="3000" b="1" cap="none" dirty="0">
                <a:solidFill>
                  <a:schemeClr val="bg1"/>
                </a:solidFill>
                <a:latin typeface="Times New Roman" pitchFamily="18" charset="0"/>
                <a:cs typeface="Times New Roman" pitchFamily="18" charset="0"/>
              </a:rPr>
              <a:t>(trachea, bronchi and bronchioles) or </a:t>
            </a:r>
            <a:r>
              <a:rPr lang="en-US" sz="3000" b="1" u="sng" cap="none" dirty="0">
                <a:solidFill>
                  <a:schemeClr val="bg1"/>
                </a:solidFill>
                <a:latin typeface="Times New Roman" pitchFamily="18" charset="0"/>
                <a:cs typeface="Times New Roman" pitchFamily="18" charset="0"/>
              </a:rPr>
              <a:t>lung parenchyma </a:t>
            </a:r>
            <a:r>
              <a:rPr lang="en-US" sz="3000" b="1" cap="none" dirty="0">
                <a:solidFill>
                  <a:schemeClr val="bg1"/>
                </a:solidFill>
                <a:latin typeface="Times New Roman" pitchFamily="18" charset="0"/>
                <a:cs typeface="Times New Roman" pitchFamily="18" charset="0"/>
              </a:rPr>
              <a:t>(alveoli and pleura).</a:t>
            </a:r>
          </a:p>
          <a:p>
            <a:pPr marL="457200" indent="-457200" algn="just">
              <a:buClr>
                <a:schemeClr val="bg1"/>
              </a:buClr>
              <a:buFont typeface="Arial" panose="020B0604020202020204" pitchFamily="34" charset="0"/>
              <a:buChar char="•"/>
            </a:pPr>
            <a:endParaRPr lang="en-US" sz="1200" b="1" cap="none" dirty="0">
              <a:solidFill>
                <a:schemeClr val="bg1"/>
              </a:solidFill>
              <a:latin typeface="Times New Roman" pitchFamily="18" charset="0"/>
              <a:cs typeface="Times New Roman" pitchFamily="18" charset="0"/>
            </a:endParaRPr>
          </a:p>
          <a:p>
            <a:pPr marL="457200" indent="-457200" algn="just">
              <a:buClr>
                <a:schemeClr val="bg1"/>
              </a:buClr>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Pneumoconiosis are the group of occupational lung diseases which occurs due to inhalation of dust, retention and reaction around such dust.</a:t>
            </a:r>
          </a:p>
          <a:p>
            <a:endParaRPr lang="en-US" sz="24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266896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42107" y="279777"/>
            <a:ext cx="7151015" cy="6165273"/>
          </a:xfrm>
        </p:spPr>
        <p:txBody>
          <a:bodyPr>
            <a:normAutofit fontScale="70000" lnSpcReduction="20000"/>
          </a:bodyPr>
          <a:lstStyle/>
          <a:p>
            <a:pPr algn="just"/>
            <a:r>
              <a:rPr lang="en-US" sz="2400" b="1" dirty="0">
                <a:solidFill>
                  <a:schemeClr val="bg1"/>
                </a:solidFill>
                <a:latin typeface="Times New Roman" pitchFamily="18" charset="0"/>
                <a:cs typeface="Times New Roman" pitchFamily="18" charset="0"/>
              </a:rPr>
              <a:t>  </a:t>
            </a:r>
          </a:p>
          <a:p>
            <a:pPr algn="ctr"/>
            <a:r>
              <a:rPr lang="en-US" sz="4100" b="1" u="sng" cap="none" dirty="0">
                <a:solidFill>
                  <a:schemeClr val="bg1"/>
                </a:solidFill>
                <a:latin typeface="Times New Roman" pitchFamily="18" charset="0"/>
                <a:cs typeface="Times New Roman" pitchFamily="18" charset="0"/>
              </a:rPr>
              <a:t>Silicosis</a:t>
            </a:r>
          </a:p>
          <a:p>
            <a:pPr marL="457200" indent="-457200" algn="just">
              <a:buClr>
                <a:schemeClr val="bg1"/>
              </a:buClr>
              <a:buFont typeface="Wingdings" panose="05000000000000000000" pitchFamily="2" charset="2"/>
              <a:buChar char="q"/>
            </a:pPr>
            <a:r>
              <a:rPr lang="en-US" sz="4100" b="1" cap="none" dirty="0">
                <a:solidFill>
                  <a:schemeClr val="bg1"/>
                </a:solidFill>
                <a:latin typeface="Times New Roman" pitchFamily="18" charset="0"/>
                <a:cs typeface="Times New Roman" pitchFamily="18" charset="0"/>
              </a:rPr>
              <a:t> Silicosis is a nodular fibrosis of the lung due to inhalation of respirable dust containing free silica (Silicon dioxide).</a:t>
            </a:r>
          </a:p>
          <a:p>
            <a:pPr algn="just">
              <a:buClr>
                <a:schemeClr val="bg1"/>
              </a:buClr>
            </a:pPr>
            <a:endParaRPr lang="en-US" sz="600" b="1" cap="none" dirty="0">
              <a:solidFill>
                <a:schemeClr val="bg1"/>
              </a:solidFill>
              <a:latin typeface="Times New Roman" pitchFamily="18" charset="0"/>
              <a:cs typeface="Times New Roman" pitchFamily="18" charset="0"/>
            </a:endParaRPr>
          </a:p>
          <a:p>
            <a:pPr marL="457200" indent="-457200" algn="just">
              <a:buClr>
                <a:schemeClr val="bg1"/>
              </a:buClr>
              <a:buFont typeface="Wingdings" panose="05000000000000000000" pitchFamily="2" charset="2"/>
              <a:buChar char="q"/>
            </a:pPr>
            <a:r>
              <a:rPr lang="en-US" sz="4100" b="1" cap="none" dirty="0">
                <a:solidFill>
                  <a:schemeClr val="bg1"/>
                </a:solidFill>
                <a:latin typeface="Times New Roman" pitchFamily="18" charset="0"/>
                <a:cs typeface="Times New Roman" pitchFamily="18" charset="0"/>
              </a:rPr>
              <a:t>Exposure: Workers in the following industries are exposed to silica dust:</a:t>
            </a:r>
          </a:p>
          <a:p>
            <a:pPr marL="457200" indent="-457200" algn="just">
              <a:buClr>
                <a:schemeClr val="bg1"/>
              </a:buClr>
              <a:buFont typeface="Wingdings" panose="05000000000000000000" pitchFamily="2" charset="2"/>
              <a:buChar char="ü"/>
            </a:pPr>
            <a:r>
              <a:rPr lang="en-US" sz="4100" b="1" cap="none" dirty="0">
                <a:solidFill>
                  <a:schemeClr val="bg1"/>
                </a:solidFill>
                <a:latin typeface="Times New Roman" pitchFamily="18" charset="0"/>
                <a:cs typeface="Times New Roman" pitchFamily="18" charset="0"/>
              </a:rPr>
              <a:t>Mining.</a:t>
            </a:r>
          </a:p>
          <a:p>
            <a:pPr marL="457200" indent="-457200" algn="just">
              <a:buClr>
                <a:schemeClr val="bg1"/>
              </a:buClr>
              <a:buFont typeface="Wingdings" panose="05000000000000000000" pitchFamily="2" charset="2"/>
              <a:buChar char="ü"/>
            </a:pPr>
            <a:r>
              <a:rPr lang="en-US" sz="4100" b="1" cap="none" dirty="0">
                <a:solidFill>
                  <a:schemeClr val="bg1"/>
                </a:solidFill>
                <a:latin typeface="Times New Roman" pitchFamily="18" charset="0"/>
                <a:cs typeface="Times New Roman" pitchFamily="18" charset="0"/>
              </a:rPr>
              <a:t>Glass industry.</a:t>
            </a:r>
          </a:p>
          <a:p>
            <a:pPr marL="457200" indent="-457200" algn="just">
              <a:buClr>
                <a:schemeClr val="bg1"/>
              </a:buClr>
              <a:buFont typeface="Wingdings" panose="05000000000000000000" pitchFamily="2" charset="2"/>
              <a:buChar char="ü"/>
            </a:pPr>
            <a:r>
              <a:rPr lang="en-US" sz="4100" b="1" cap="none" dirty="0">
                <a:solidFill>
                  <a:schemeClr val="bg1"/>
                </a:solidFill>
                <a:latin typeface="Times New Roman" pitchFamily="18" charset="0"/>
                <a:cs typeface="Times New Roman" pitchFamily="18" charset="0"/>
              </a:rPr>
              <a:t>Pottery industry.</a:t>
            </a:r>
          </a:p>
          <a:p>
            <a:pPr marL="457200" indent="-457200" algn="just">
              <a:buClr>
                <a:schemeClr val="bg1"/>
              </a:buClr>
              <a:buFont typeface="Wingdings" panose="05000000000000000000" pitchFamily="2" charset="2"/>
              <a:buChar char="ü"/>
            </a:pPr>
            <a:r>
              <a:rPr lang="en-US" sz="4100" b="1" cap="none" dirty="0">
                <a:solidFill>
                  <a:schemeClr val="bg1"/>
                </a:solidFill>
                <a:latin typeface="Times New Roman" pitchFamily="18" charset="0"/>
                <a:cs typeface="Times New Roman" pitchFamily="18" charset="0"/>
              </a:rPr>
              <a:t>Ceramic industry.</a:t>
            </a:r>
          </a:p>
          <a:p>
            <a:pPr marL="457200" indent="-457200" algn="just">
              <a:buClr>
                <a:schemeClr val="bg1"/>
              </a:buClr>
              <a:buFont typeface="Wingdings" panose="05000000000000000000" pitchFamily="2" charset="2"/>
              <a:buChar char="ü"/>
            </a:pPr>
            <a:r>
              <a:rPr lang="en-US" sz="4100" b="1" cap="none" dirty="0">
                <a:solidFill>
                  <a:schemeClr val="bg1"/>
                </a:solidFill>
                <a:latin typeface="Times New Roman" pitchFamily="18" charset="0"/>
                <a:cs typeface="Times New Roman" pitchFamily="18" charset="0"/>
              </a:rPr>
              <a:t>Sandblasting and mineral polishing.</a:t>
            </a:r>
          </a:p>
          <a:p>
            <a:pPr marL="457200" indent="-457200" algn="just">
              <a:buClr>
                <a:schemeClr val="bg1"/>
              </a:buClr>
              <a:buFont typeface="Wingdings" panose="05000000000000000000" pitchFamily="2" charset="2"/>
              <a:buChar char="ü"/>
            </a:pPr>
            <a:r>
              <a:rPr lang="en-US" sz="4100" b="1" cap="none" dirty="0">
                <a:solidFill>
                  <a:schemeClr val="bg1"/>
                </a:solidFill>
                <a:latin typeface="Times New Roman" pitchFamily="18" charset="0"/>
                <a:cs typeface="Times New Roman" pitchFamily="18" charset="0"/>
              </a:rPr>
              <a:t>Foundry workers. </a:t>
            </a:r>
          </a:p>
        </p:txBody>
      </p:sp>
    </p:spTree>
    <p:extLst>
      <p:ext uri="{BB962C8B-B14F-4D97-AF65-F5344CB8AC3E}">
        <p14:creationId xmlns:p14="http://schemas.microsoft.com/office/powerpoint/2010/main" val="6788962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42107" y="457198"/>
            <a:ext cx="6954983" cy="6165273"/>
          </a:xfrm>
        </p:spPr>
        <p:txBody>
          <a:bodyPr>
            <a:normAutofit/>
          </a:bodyPr>
          <a:lstStyle/>
          <a:p>
            <a:r>
              <a:rPr lang="en-US" sz="3000" b="1" u="sng" cap="none" dirty="0">
                <a:solidFill>
                  <a:schemeClr val="bg1"/>
                </a:solidFill>
                <a:latin typeface="Times New Roman" pitchFamily="18" charset="0"/>
                <a:cs typeface="Times New Roman" pitchFamily="18" charset="0"/>
              </a:rPr>
              <a:t>Pathogenesis</a:t>
            </a:r>
            <a:r>
              <a:rPr lang="en-US" sz="3000" b="1" cap="none" dirty="0">
                <a:solidFill>
                  <a:schemeClr val="bg1"/>
                </a:solidFill>
                <a:latin typeface="Times New Roman" pitchFamily="18" charset="0"/>
                <a:cs typeface="Times New Roman" pitchFamily="18" charset="0"/>
              </a:rPr>
              <a:t>:</a:t>
            </a:r>
          </a:p>
          <a:p>
            <a:r>
              <a:rPr lang="en-US" sz="1100" b="1" cap="none" dirty="0">
                <a:solidFill>
                  <a:schemeClr val="bg1"/>
                </a:solidFill>
                <a:latin typeface="Times New Roman" pitchFamily="18" charset="0"/>
                <a:cs typeface="Times New Roman" pitchFamily="18" charset="0"/>
              </a:rPr>
              <a:t> </a:t>
            </a:r>
          </a:p>
          <a:p>
            <a:pPr marL="457200" indent="-457200" algn="just">
              <a:buClr>
                <a:schemeClr val="bg1"/>
              </a:buClr>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The inhaled dust is engulfed by macrophages.</a:t>
            </a:r>
          </a:p>
          <a:p>
            <a:pPr algn="just">
              <a:buClr>
                <a:schemeClr val="bg1"/>
              </a:buClr>
            </a:pPr>
            <a:r>
              <a:rPr lang="en-US" sz="1000" b="1" cap="none" dirty="0">
                <a:solidFill>
                  <a:schemeClr val="bg1"/>
                </a:solidFill>
                <a:latin typeface="Times New Roman" pitchFamily="18" charset="0"/>
                <a:cs typeface="Times New Roman" pitchFamily="18" charset="0"/>
              </a:rPr>
              <a:t> </a:t>
            </a:r>
            <a:endParaRPr lang="en-US" sz="600" b="1" cap="none" dirty="0">
              <a:solidFill>
                <a:schemeClr val="bg1"/>
              </a:solidFill>
              <a:latin typeface="Times New Roman" pitchFamily="18" charset="0"/>
              <a:cs typeface="Times New Roman" pitchFamily="18" charset="0"/>
            </a:endParaRPr>
          </a:p>
          <a:p>
            <a:pPr marL="457200" indent="-457200" algn="just">
              <a:buClr>
                <a:schemeClr val="bg1"/>
              </a:buClr>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Because the silica is cytotoxic, the macrophages rupture and liberate fibroblast attractive substances. </a:t>
            </a:r>
          </a:p>
          <a:p>
            <a:pPr marL="457200" indent="-457200" algn="just">
              <a:buClr>
                <a:schemeClr val="bg1"/>
              </a:buClr>
              <a:buFont typeface="Arial" panose="020B0604020202020204" pitchFamily="34" charset="0"/>
              <a:buChar char="•"/>
            </a:pPr>
            <a:endParaRPr lang="en-US" sz="500" b="1" cap="none" dirty="0">
              <a:solidFill>
                <a:schemeClr val="bg1"/>
              </a:solidFill>
              <a:latin typeface="Times New Roman" pitchFamily="18" charset="0"/>
              <a:cs typeface="Times New Roman" pitchFamily="18" charset="0"/>
            </a:endParaRPr>
          </a:p>
          <a:p>
            <a:pPr marL="457200" indent="-457200" algn="just">
              <a:buClr>
                <a:schemeClr val="bg1"/>
              </a:buClr>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This initiate fibrosis and formation of fine nodules that may coalesce together to from larger nodules.</a:t>
            </a:r>
          </a:p>
          <a:p>
            <a:endParaRPr lang="en-US" sz="24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9306752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8048" y="941696"/>
            <a:ext cx="6987653" cy="5680775"/>
          </a:xfrm>
        </p:spPr>
        <p:txBody>
          <a:bodyPr>
            <a:normAutofit/>
          </a:bodyPr>
          <a:lstStyle/>
          <a:p>
            <a:pPr marL="457200" indent="-457200" algn="just">
              <a:buClr>
                <a:schemeClr val="bg1"/>
              </a:buClr>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The hilar lymph nodes are enlarged with calcium deposition at the periphery giving the characteristic picture of eggshell calcification in the X Ray.</a:t>
            </a:r>
          </a:p>
          <a:p>
            <a:pPr marL="457200" indent="-457200" algn="just">
              <a:buClr>
                <a:schemeClr val="bg1"/>
              </a:buClr>
              <a:buFont typeface="Arial" panose="020B0604020202020204" pitchFamily="34" charset="0"/>
              <a:buChar char="•"/>
            </a:pPr>
            <a:endParaRPr lang="en-US" sz="3000" b="1" cap="none" dirty="0">
              <a:solidFill>
                <a:schemeClr val="bg1"/>
              </a:solidFill>
              <a:latin typeface="Times New Roman" pitchFamily="18" charset="0"/>
              <a:cs typeface="Times New Roman" pitchFamily="18" charset="0"/>
            </a:endParaRPr>
          </a:p>
          <a:p>
            <a:pPr marL="457200" indent="-457200" algn="just">
              <a:buClr>
                <a:schemeClr val="bg1"/>
              </a:buClr>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Egg shell appearance may also occurs in sarcoidosis and tuberculosis.</a:t>
            </a:r>
          </a:p>
          <a:p>
            <a:endParaRPr lang="en-US" sz="24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940668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73457" y="614150"/>
            <a:ext cx="7124131" cy="5882185"/>
          </a:xfrm>
        </p:spPr>
        <p:txBody>
          <a:bodyPr>
            <a:normAutofit fontScale="40000" lnSpcReduction="20000"/>
          </a:bodyPr>
          <a:lstStyle/>
          <a:p>
            <a:pPr algn="just"/>
            <a:r>
              <a:rPr lang="en-US" sz="2400" b="1" dirty="0">
                <a:solidFill>
                  <a:schemeClr val="bg1"/>
                </a:solidFill>
                <a:latin typeface="Times New Roman" pitchFamily="18" charset="0"/>
                <a:cs typeface="Times New Roman" pitchFamily="18" charset="0"/>
              </a:rPr>
              <a:t>  </a:t>
            </a:r>
          </a:p>
          <a:p>
            <a:pPr algn="just"/>
            <a:r>
              <a:rPr lang="en-US" sz="7500" b="1" u="sng" cap="none" dirty="0">
                <a:solidFill>
                  <a:schemeClr val="bg1"/>
                </a:solidFill>
                <a:latin typeface="Times New Roman" pitchFamily="18" charset="0"/>
                <a:cs typeface="Times New Roman" pitchFamily="18" charset="0"/>
              </a:rPr>
              <a:t>Diagnosis of silicosis:</a:t>
            </a:r>
          </a:p>
          <a:p>
            <a:pPr algn="just"/>
            <a:endParaRPr lang="en-US" sz="7500" b="1" u="sng" cap="none" dirty="0">
              <a:solidFill>
                <a:schemeClr val="bg1"/>
              </a:solidFill>
              <a:latin typeface="Times New Roman" pitchFamily="18" charset="0"/>
              <a:cs typeface="Times New Roman" pitchFamily="18" charset="0"/>
            </a:endParaRPr>
          </a:p>
          <a:p>
            <a:pPr algn="just"/>
            <a:r>
              <a:rPr lang="en-US" sz="7500" b="1" cap="none" dirty="0">
                <a:solidFill>
                  <a:schemeClr val="bg1"/>
                </a:solidFill>
                <a:latin typeface="Times New Roman" pitchFamily="18" charset="0"/>
                <a:cs typeface="Times New Roman" pitchFamily="18" charset="0"/>
              </a:rPr>
              <a:t>1- Occupational history: working in jobs entailing inhalation of silica dust for a period of 5-10 years.</a:t>
            </a:r>
          </a:p>
          <a:p>
            <a:pPr algn="just"/>
            <a:endParaRPr lang="en-US" sz="7500" b="1" cap="none" dirty="0">
              <a:solidFill>
                <a:schemeClr val="bg1"/>
              </a:solidFill>
              <a:latin typeface="Times New Roman" pitchFamily="18" charset="0"/>
              <a:cs typeface="Times New Roman" pitchFamily="18" charset="0"/>
            </a:endParaRPr>
          </a:p>
          <a:p>
            <a:pPr algn="just"/>
            <a:r>
              <a:rPr lang="en-US" sz="7500" b="1" cap="none" dirty="0">
                <a:solidFill>
                  <a:schemeClr val="bg1"/>
                </a:solidFill>
                <a:latin typeface="Times New Roman" pitchFamily="18" charset="0"/>
                <a:cs typeface="Times New Roman" pitchFamily="18" charset="0"/>
              </a:rPr>
              <a:t>2-Clinical examination demonstrates symptoms of lung fibrosis e.g. shortness of breath, dyspnea, easily fatigability.....etc. Cough, expectoration may be present in case of concomitant chronic bronchitis. Local chest expectoration is not specific.</a:t>
            </a:r>
          </a:p>
        </p:txBody>
      </p:sp>
    </p:spTree>
    <p:extLst>
      <p:ext uri="{BB962C8B-B14F-4D97-AF65-F5344CB8AC3E}">
        <p14:creationId xmlns:p14="http://schemas.microsoft.com/office/powerpoint/2010/main" val="239318001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42107" y="477672"/>
            <a:ext cx="7191959" cy="5827594"/>
          </a:xfrm>
        </p:spPr>
        <p:txBody>
          <a:bodyPr>
            <a:normAutofit/>
          </a:bodyPr>
          <a:lstStyle/>
          <a:p>
            <a:pPr algn="just"/>
            <a:r>
              <a:rPr lang="en-US" sz="2400" b="1" dirty="0">
                <a:solidFill>
                  <a:schemeClr val="bg1"/>
                </a:solidFill>
                <a:latin typeface="Times New Roman" pitchFamily="18" charset="0"/>
                <a:cs typeface="Times New Roman" pitchFamily="18" charset="0"/>
              </a:rPr>
              <a:t>  </a:t>
            </a:r>
          </a:p>
          <a:p>
            <a:pPr algn="just"/>
            <a:r>
              <a:rPr lang="en-US" sz="3200" b="1" cap="none" dirty="0">
                <a:solidFill>
                  <a:schemeClr val="bg1"/>
                </a:solidFill>
                <a:latin typeface="Times New Roman" pitchFamily="18" charset="0"/>
                <a:cs typeface="Times New Roman" pitchFamily="18" charset="0"/>
              </a:rPr>
              <a:t>3- X ray of the lung shows </a:t>
            </a:r>
            <a:r>
              <a:rPr lang="en-US" sz="3200" b="1" u="sng" cap="none" dirty="0">
                <a:solidFill>
                  <a:schemeClr val="bg1"/>
                </a:solidFill>
                <a:latin typeface="Times New Roman" pitchFamily="18" charset="0"/>
                <a:cs typeface="Times New Roman" pitchFamily="18" charset="0"/>
              </a:rPr>
              <a:t>nodular opacities </a:t>
            </a:r>
            <a:r>
              <a:rPr lang="en-US" sz="3200" b="1" cap="none" dirty="0">
                <a:solidFill>
                  <a:schemeClr val="bg1"/>
                </a:solidFill>
                <a:latin typeface="Times New Roman" pitchFamily="18" charset="0"/>
                <a:cs typeface="Times New Roman" pitchFamily="18" charset="0"/>
              </a:rPr>
              <a:t>of varying size more at the upper parts of the lungs. There may be hilar eggshell calcification.</a:t>
            </a:r>
          </a:p>
          <a:p>
            <a:pPr algn="just"/>
            <a:endParaRPr lang="en-US" sz="3200" b="1" cap="none" dirty="0">
              <a:solidFill>
                <a:schemeClr val="bg1"/>
              </a:solidFill>
              <a:latin typeface="Times New Roman" pitchFamily="18" charset="0"/>
              <a:cs typeface="Times New Roman" pitchFamily="18" charset="0"/>
            </a:endParaRPr>
          </a:p>
          <a:p>
            <a:pPr algn="just"/>
            <a:r>
              <a:rPr lang="en-US" sz="3200" b="1" cap="none" dirty="0">
                <a:solidFill>
                  <a:schemeClr val="bg1"/>
                </a:solidFill>
                <a:latin typeface="Times New Roman" pitchFamily="18" charset="0"/>
                <a:cs typeface="Times New Roman" pitchFamily="18" charset="0"/>
              </a:rPr>
              <a:t>4- Ventilatory function tests show drop in forced vital capacity.</a:t>
            </a:r>
          </a:p>
          <a:p>
            <a:pPr algn="just"/>
            <a:endParaRPr lang="en-US" sz="4600" b="1" cap="none"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6469591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11382" y="845126"/>
            <a:ext cx="7122684" cy="5460139"/>
          </a:xfrm>
        </p:spPr>
        <p:txBody>
          <a:bodyPr>
            <a:normAutofit/>
          </a:bodyPr>
          <a:lstStyle/>
          <a:p>
            <a:pPr algn="just"/>
            <a:r>
              <a:rPr lang="en-US" sz="3200" b="1" u="sng" cap="none" dirty="0">
                <a:solidFill>
                  <a:schemeClr val="bg1"/>
                </a:solidFill>
                <a:latin typeface="Times New Roman" pitchFamily="18" charset="0"/>
                <a:cs typeface="Times New Roman" pitchFamily="18" charset="0"/>
              </a:rPr>
              <a:t>Complications:</a:t>
            </a:r>
          </a:p>
          <a:p>
            <a:pPr algn="just"/>
            <a:endParaRPr lang="en-US" sz="3200" b="1" u="sng" cap="none" dirty="0">
              <a:solidFill>
                <a:schemeClr val="bg1"/>
              </a:solidFill>
              <a:latin typeface="Times New Roman" pitchFamily="18" charset="0"/>
              <a:cs typeface="Times New Roman" pitchFamily="18" charset="0"/>
            </a:endParaRPr>
          </a:p>
          <a:p>
            <a:pPr algn="just"/>
            <a:r>
              <a:rPr lang="en-US" sz="3200" b="1" cap="none" dirty="0">
                <a:solidFill>
                  <a:schemeClr val="bg1"/>
                </a:solidFill>
                <a:latin typeface="Times New Roman" pitchFamily="18" charset="0"/>
                <a:cs typeface="Times New Roman" pitchFamily="18" charset="0"/>
              </a:rPr>
              <a:t>1- Silicosis is a risk factor for TB infection</a:t>
            </a:r>
          </a:p>
          <a:p>
            <a:pPr algn="just"/>
            <a:r>
              <a:rPr lang="en-US" sz="3200" b="1" cap="none" dirty="0">
                <a:solidFill>
                  <a:schemeClr val="bg1"/>
                </a:solidFill>
                <a:latin typeface="Times New Roman" pitchFamily="18" charset="0"/>
                <a:cs typeface="Times New Roman" pitchFamily="18" charset="0"/>
              </a:rPr>
              <a:t>2- In progressive fibrosis, there may be </a:t>
            </a:r>
            <a:r>
              <a:rPr lang="en-US" sz="3200" b="1" cap="none" dirty="0" err="1">
                <a:solidFill>
                  <a:schemeClr val="bg1"/>
                </a:solidFill>
                <a:latin typeface="Times New Roman" pitchFamily="18" charset="0"/>
                <a:cs typeface="Times New Roman" pitchFamily="18" charset="0"/>
              </a:rPr>
              <a:t>cor</a:t>
            </a:r>
            <a:r>
              <a:rPr lang="en-US" sz="3200" b="1" cap="none" dirty="0">
                <a:solidFill>
                  <a:schemeClr val="bg1"/>
                </a:solidFill>
                <a:latin typeface="Times New Roman" pitchFamily="18" charset="0"/>
                <a:cs typeface="Times New Roman" pitchFamily="18" charset="0"/>
              </a:rPr>
              <a:t>- pulmonale</a:t>
            </a:r>
          </a:p>
          <a:p>
            <a:pPr algn="just"/>
            <a:r>
              <a:rPr lang="en-US" sz="3200" b="1" cap="none" dirty="0">
                <a:solidFill>
                  <a:schemeClr val="bg1"/>
                </a:solidFill>
                <a:latin typeface="Times New Roman" pitchFamily="18" charset="0"/>
                <a:cs typeface="Times New Roman" pitchFamily="18" charset="0"/>
              </a:rPr>
              <a:t>3- Recent studies point to the relation between silica exposure and bronchogenic carcinoma.</a:t>
            </a:r>
          </a:p>
        </p:txBody>
      </p:sp>
    </p:spTree>
    <p:extLst>
      <p:ext uri="{BB962C8B-B14F-4D97-AF65-F5344CB8AC3E}">
        <p14:creationId xmlns:p14="http://schemas.microsoft.com/office/powerpoint/2010/main" val="92277538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42107" y="279777"/>
            <a:ext cx="7342911" cy="6165273"/>
          </a:xfrm>
        </p:spPr>
        <p:txBody>
          <a:bodyPr>
            <a:normAutofit fontScale="77500" lnSpcReduction="20000"/>
          </a:bodyPr>
          <a:lstStyle/>
          <a:p>
            <a:pPr algn="just"/>
            <a:r>
              <a:rPr lang="en-US" sz="2400" b="1" dirty="0">
                <a:solidFill>
                  <a:schemeClr val="bg1"/>
                </a:solidFill>
                <a:latin typeface="Times New Roman" pitchFamily="18" charset="0"/>
                <a:cs typeface="Times New Roman" pitchFamily="18" charset="0"/>
              </a:rPr>
              <a:t>  </a:t>
            </a:r>
          </a:p>
          <a:p>
            <a:pPr algn="just"/>
            <a:r>
              <a:rPr lang="en-US" sz="4100" b="1" u="sng" cap="none" dirty="0">
                <a:solidFill>
                  <a:schemeClr val="bg1"/>
                </a:solidFill>
                <a:latin typeface="Times New Roman" pitchFamily="18" charset="0"/>
                <a:cs typeface="Times New Roman" pitchFamily="18" charset="0"/>
              </a:rPr>
              <a:t>Prevention: </a:t>
            </a:r>
          </a:p>
          <a:p>
            <a:pPr algn="just"/>
            <a:r>
              <a:rPr lang="en-US" sz="4100" b="1" cap="none" dirty="0">
                <a:solidFill>
                  <a:schemeClr val="bg1"/>
                </a:solidFill>
                <a:latin typeface="Times New Roman" pitchFamily="18" charset="0"/>
                <a:cs typeface="Times New Roman" pitchFamily="18" charset="0"/>
              </a:rPr>
              <a:t>Follow the general rules.</a:t>
            </a:r>
          </a:p>
          <a:p>
            <a:pPr algn="just"/>
            <a:r>
              <a:rPr lang="en-US" sz="4100" b="1" cap="none" dirty="0">
                <a:solidFill>
                  <a:schemeClr val="bg1"/>
                </a:solidFill>
                <a:latin typeface="Times New Roman" pitchFamily="18" charset="0"/>
                <a:cs typeface="Times New Roman" pitchFamily="18" charset="0"/>
              </a:rPr>
              <a:t>1-Environmental measures are the most important line of prevention:</a:t>
            </a:r>
          </a:p>
          <a:p>
            <a:pPr marL="571500" indent="-571500" algn="just">
              <a:buClr>
                <a:schemeClr val="bg1"/>
              </a:buClr>
              <a:buFont typeface="Arial" panose="020B0604020202020204" pitchFamily="34" charset="0"/>
              <a:buChar char="•"/>
            </a:pPr>
            <a:r>
              <a:rPr lang="en-US" sz="4100" b="1" cap="none" dirty="0">
                <a:solidFill>
                  <a:schemeClr val="bg1"/>
                </a:solidFill>
                <a:latin typeface="Times New Roman" pitchFamily="18" charset="0"/>
                <a:cs typeface="Times New Roman" pitchFamily="18" charset="0"/>
              </a:rPr>
              <a:t>Substitution of sand by </a:t>
            </a:r>
            <a:r>
              <a:rPr lang="en-US" sz="4100" b="1" u="sng" cap="none" dirty="0">
                <a:solidFill>
                  <a:schemeClr val="bg1"/>
                </a:solidFill>
                <a:latin typeface="Times New Roman" pitchFamily="18" charset="0"/>
                <a:cs typeface="Times New Roman" pitchFamily="18" charset="0"/>
              </a:rPr>
              <a:t>corundum</a:t>
            </a:r>
            <a:r>
              <a:rPr lang="en-US" sz="4100" b="1" cap="none" dirty="0">
                <a:solidFill>
                  <a:schemeClr val="bg1"/>
                </a:solidFill>
                <a:latin typeface="Times New Roman" pitchFamily="18" charset="0"/>
                <a:cs typeface="Times New Roman" pitchFamily="18" charset="0"/>
              </a:rPr>
              <a:t> (Al2o3) as an artificial abrasive for sand blasting.</a:t>
            </a:r>
          </a:p>
          <a:p>
            <a:pPr marL="571500" indent="-571500" algn="just">
              <a:buClr>
                <a:schemeClr val="bg1"/>
              </a:buClr>
              <a:buFont typeface="Arial" panose="020B0604020202020204" pitchFamily="34" charset="0"/>
              <a:buChar char="•"/>
            </a:pPr>
            <a:r>
              <a:rPr lang="en-US" sz="4100" b="1" cap="none" dirty="0">
                <a:solidFill>
                  <a:schemeClr val="bg1"/>
                </a:solidFill>
                <a:latin typeface="Times New Roman" pitchFamily="18" charset="0"/>
                <a:cs typeface="Times New Roman" pitchFamily="18" charset="0"/>
              </a:rPr>
              <a:t>Wetting the dust during preparation and shaping.</a:t>
            </a:r>
          </a:p>
          <a:p>
            <a:pPr algn="just"/>
            <a:r>
              <a:rPr lang="en-US" sz="4100" b="1" cap="none" dirty="0">
                <a:solidFill>
                  <a:schemeClr val="bg1"/>
                </a:solidFill>
                <a:latin typeface="Times New Roman" pitchFamily="18" charset="0"/>
                <a:cs typeface="Times New Roman" pitchFamily="18" charset="0"/>
              </a:rPr>
              <a:t>2- Periodic medical examination: by clinical examination and x ray every two years.</a:t>
            </a:r>
          </a:p>
        </p:txBody>
      </p:sp>
    </p:spTree>
    <p:extLst>
      <p:ext uri="{BB962C8B-B14F-4D97-AF65-F5344CB8AC3E}">
        <p14:creationId xmlns:p14="http://schemas.microsoft.com/office/powerpoint/2010/main" val="120429640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42107" y="279777"/>
            <a:ext cx="6954983" cy="6165273"/>
          </a:xfrm>
        </p:spPr>
        <p:txBody>
          <a:bodyPr>
            <a:normAutofit/>
          </a:bodyPr>
          <a:lstStyle/>
          <a:p>
            <a:pPr algn="just"/>
            <a:r>
              <a:rPr lang="en-US" sz="2400" b="1" dirty="0">
                <a:solidFill>
                  <a:schemeClr val="bg1"/>
                </a:solidFill>
                <a:latin typeface="Times New Roman" pitchFamily="18" charset="0"/>
                <a:cs typeface="Times New Roman" pitchFamily="18" charset="0"/>
              </a:rPr>
              <a:t>  </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6553" b="12650"/>
          <a:stretch/>
        </p:blipFill>
        <p:spPr>
          <a:xfrm>
            <a:off x="354842" y="481697"/>
            <a:ext cx="8420667" cy="5864511"/>
          </a:xfrm>
          <a:prstGeom prst="rect">
            <a:avLst/>
          </a:prstGeom>
        </p:spPr>
      </p:pic>
    </p:spTree>
    <p:extLst>
      <p:ext uri="{BB962C8B-B14F-4D97-AF65-F5344CB8AC3E}">
        <p14:creationId xmlns:p14="http://schemas.microsoft.com/office/powerpoint/2010/main" val="4268234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19116" y="818866"/>
            <a:ext cx="6619166" cy="5706625"/>
          </a:xfrm>
        </p:spPr>
        <p:txBody>
          <a:bodyPr>
            <a:normAutofit/>
          </a:bodyPr>
          <a:lstStyle/>
          <a:p>
            <a:pPr marL="342900" indent="-342900" algn="just">
              <a:buClr>
                <a:schemeClr val="bg1"/>
              </a:buClr>
              <a:buSzPct val="100000"/>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Accordingly for correct diagnosis of any patient it is important to ask him about his </a:t>
            </a:r>
            <a:r>
              <a:rPr lang="en-US" sz="3000" b="1" u="sng" cap="none" dirty="0">
                <a:solidFill>
                  <a:schemeClr val="bg1"/>
                </a:solidFill>
                <a:latin typeface="Times New Roman" pitchFamily="18" charset="0"/>
                <a:cs typeface="Times New Roman" pitchFamily="18" charset="0"/>
              </a:rPr>
              <a:t>occupation and exposure </a:t>
            </a:r>
            <a:r>
              <a:rPr lang="en-US" sz="3000" b="1" cap="none" dirty="0">
                <a:solidFill>
                  <a:schemeClr val="bg1"/>
                </a:solidFill>
                <a:latin typeface="Times New Roman" pitchFamily="18" charset="0"/>
                <a:cs typeface="Times New Roman" pitchFamily="18" charset="0"/>
              </a:rPr>
              <a:t>before asking him about his complaint.</a:t>
            </a:r>
          </a:p>
          <a:p>
            <a:pPr marL="342900" indent="-342900" algn="just">
              <a:buClr>
                <a:schemeClr val="bg1"/>
              </a:buClr>
              <a:buSzPct val="100000"/>
              <a:buFont typeface="Arial" panose="020B0604020202020204" pitchFamily="34" charset="0"/>
              <a:buChar char="•"/>
            </a:pPr>
            <a:endParaRPr lang="en-US" sz="3000" b="1" cap="none" dirty="0">
              <a:solidFill>
                <a:schemeClr val="bg1"/>
              </a:solidFill>
              <a:latin typeface="Times New Roman" pitchFamily="18" charset="0"/>
              <a:cs typeface="Times New Roman" pitchFamily="18" charset="0"/>
            </a:endParaRPr>
          </a:p>
          <a:p>
            <a:pPr marL="342900" indent="-342900" algn="just">
              <a:buClr>
                <a:schemeClr val="bg1"/>
              </a:buClr>
              <a:buSzPct val="100000"/>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Occupational diseases occur as a result of exposure to </a:t>
            </a:r>
            <a:r>
              <a:rPr lang="en-US" sz="3000" b="1" u="sng" cap="none" dirty="0">
                <a:solidFill>
                  <a:schemeClr val="bg1"/>
                </a:solidFill>
                <a:latin typeface="Times New Roman" pitchFamily="18" charset="0"/>
                <a:cs typeface="Times New Roman" pitchFamily="18" charset="0"/>
              </a:rPr>
              <a:t>physical, chemical, biological or psychosocial factors</a:t>
            </a:r>
            <a:r>
              <a:rPr lang="en-US" sz="3000" b="1" cap="none" dirty="0">
                <a:solidFill>
                  <a:schemeClr val="bg1"/>
                </a:solidFill>
                <a:latin typeface="Times New Roman" pitchFamily="18" charset="0"/>
                <a:cs typeface="Times New Roman" pitchFamily="18" charset="0"/>
              </a:rPr>
              <a:t> in the workplace.</a:t>
            </a:r>
          </a:p>
          <a:p>
            <a:endParaRPr lang="en-US" sz="30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958187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42107" y="279777"/>
            <a:ext cx="6954983" cy="6165273"/>
          </a:xfrm>
        </p:spPr>
        <p:txBody>
          <a:bodyPr>
            <a:normAutofit/>
          </a:bodyPr>
          <a:lstStyle/>
          <a:p>
            <a:pPr algn="just"/>
            <a:r>
              <a:rPr lang="en-US" sz="2400" b="1" dirty="0">
                <a:solidFill>
                  <a:schemeClr val="bg1"/>
                </a:solidFill>
                <a:latin typeface="Times New Roman" pitchFamily="18" charset="0"/>
                <a:cs typeface="Times New Roman" pitchFamily="18" charset="0"/>
              </a:rPr>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842" y="518615"/>
            <a:ext cx="8379725" cy="5852070"/>
          </a:xfrm>
          <a:prstGeom prst="rect">
            <a:avLst/>
          </a:prstGeom>
        </p:spPr>
      </p:pic>
    </p:spTree>
    <p:extLst>
      <p:ext uri="{BB962C8B-B14F-4D97-AF65-F5344CB8AC3E}">
        <p14:creationId xmlns:p14="http://schemas.microsoft.com/office/powerpoint/2010/main" val="174252861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42107" y="279777"/>
            <a:ext cx="6954983" cy="6165273"/>
          </a:xfrm>
        </p:spPr>
        <p:txBody>
          <a:bodyPr>
            <a:normAutofit fontScale="92500" lnSpcReduction="20000"/>
          </a:bodyPr>
          <a:lstStyle/>
          <a:p>
            <a:pPr algn="just"/>
            <a:r>
              <a:rPr lang="en-US" sz="2400" b="1" dirty="0">
                <a:solidFill>
                  <a:schemeClr val="bg1"/>
                </a:solidFill>
                <a:latin typeface="Times New Roman" pitchFamily="18" charset="0"/>
                <a:cs typeface="Times New Roman" pitchFamily="18" charset="0"/>
              </a:rPr>
              <a:t>  </a:t>
            </a:r>
          </a:p>
          <a:p>
            <a:pPr algn="ctr"/>
            <a:r>
              <a:rPr lang="en-US" sz="3500" b="1" u="sng" cap="none" dirty="0">
                <a:solidFill>
                  <a:schemeClr val="bg1"/>
                </a:solidFill>
                <a:latin typeface="Times New Roman" panose="02020603050405020304" pitchFamily="18" charset="0"/>
                <a:cs typeface="Times New Roman" panose="02020603050405020304" pitchFamily="18" charset="0"/>
              </a:rPr>
              <a:t>Asbestosis</a:t>
            </a:r>
          </a:p>
          <a:p>
            <a:pPr algn="just"/>
            <a:endParaRPr lang="en-US" sz="3200" b="1" u="sng" cap="none" dirty="0">
              <a:solidFill>
                <a:schemeClr val="bg1"/>
              </a:solidFill>
              <a:latin typeface="Times New Roman" panose="02020603050405020304" pitchFamily="18" charset="0"/>
              <a:cs typeface="Times New Roman" panose="02020603050405020304" pitchFamily="18" charset="0"/>
            </a:endParaRPr>
          </a:p>
          <a:p>
            <a:pPr marL="457200" indent="-457200" algn="just">
              <a:buClr>
                <a:schemeClr val="bg1"/>
              </a:buClr>
              <a:buFont typeface="Wingdings" panose="05000000000000000000" pitchFamily="2" charset="2"/>
              <a:buChar char="ü"/>
            </a:pPr>
            <a:r>
              <a:rPr lang="en-US" sz="3500" b="1" cap="none" dirty="0">
                <a:solidFill>
                  <a:schemeClr val="bg1"/>
                </a:solidFill>
                <a:latin typeface="Times New Roman" panose="02020603050405020304" pitchFamily="18" charset="0"/>
                <a:cs typeface="Times New Roman" panose="02020603050405020304" pitchFamily="18" charset="0"/>
              </a:rPr>
              <a:t>Asbestos can induce different diseases in different sites of the body. So it is called now asbestos related diseases.</a:t>
            </a:r>
          </a:p>
          <a:p>
            <a:pPr marL="457200" indent="-457200" algn="just">
              <a:buClr>
                <a:schemeClr val="bg1"/>
              </a:buClr>
              <a:buFont typeface="Wingdings" panose="05000000000000000000" pitchFamily="2" charset="2"/>
              <a:buChar char="ü"/>
            </a:pPr>
            <a:endParaRPr lang="en-US" sz="3500" b="1" cap="none" dirty="0">
              <a:solidFill>
                <a:schemeClr val="bg1"/>
              </a:solidFill>
              <a:latin typeface="Times New Roman" panose="02020603050405020304" pitchFamily="18" charset="0"/>
              <a:cs typeface="Times New Roman" panose="02020603050405020304" pitchFamily="18" charset="0"/>
            </a:endParaRPr>
          </a:p>
          <a:p>
            <a:pPr marL="457200" indent="-457200" algn="just">
              <a:buClr>
                <a:schemeClr val="bg1"/>
              </a:buClr>
              <a:buFont typeface="Wingdings" panose="05000000000000000000" pitchFamily="2" charset="2"/>
              <a:buChar char="ü"/>
            </a:pPr>
            <a:r>
              <a:rPr lang="en-US" sz="3500" b="1" cap="none" dirty="0">
                <a:solidFill>
                  <a:schemeClr val="bg1"/>
                </a:solidFill>
                <a:latin typeface="Times New Roman" panose="02020603050405020304" pitchFamily="18" charset="0"/>
                <a:cs typeface="Times New Roman" panose="02020603050405020304" pitchFamily="18" charset="0"/>
              </a:rPr>
              <a:t>Asbestos is imported from Canada, South Africa, Mexico and Brazil</a:t>
            </a:r>
          </a:p>
          <a:p>
            <a:pPr marL="457200" indent="-457200" algn="just">
              <a:buClr>
                <a:schemeClr val="bg1"/>
              </a:buClr>
              <a:buFont typeface="Wingdings" panose="05000000000000000000" pitchFamily="2" charset="2"/>
              <a:buChar char="ü"/>
            </a:pPr>
            <a:endParaRPr lang="en-US" sz="4100" b="1" cap="none" dirty="0">
              <a:solidFill>
                <a:schemeClr val="bg1"/>
              </a:solidFill>
              <a:latin typeface="Times New Roman" pitchFamily="18" charset="0"/>
              <a:cs typeface="Times New Roman" pitchFamily="18" charset="0"/>
            </a:endParaRPr>
          </a:p>
          <a:p>
            <a:pPr algn="just">
              <a:buClr>
                <a:schemeClr val="bg1"/>
              </a:buClr>
            </a:pPr>
            <a:r>
              <a:rPr lang="en-US" sz="4100" b="1" cap="none" dirty="0">
                <a:solidFill>
                  <a:schemeClr val="bg1"/>
                </a:solidFill>
                <a:latin typeface="Times New Roman" pitchFamily="18" charset="0"/>
                <a:cs typeface="Times New Roman" pitchFamily="18" charset="0"/>
              </a:rPr>
              <a:t> </a:t>
            </a:r>
          </a:p>
        </p:txBody>
      </p:sp>
    </p:spTree>
    <p:extLst>
      <p:ext uri="{BB962C8B-B14F-4D97-AF65-F5344CB8AC3E}">
        <p14:creationId xmlns:p14="http://schemas.microsoft.com/office/powerpoint/2010/main" val="236877540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41695" y="279777"/>
            <a:ext cx="7246961" cy="6165273"/>
          </a:xfrm>
        </p:spPr>
        <p:txBody>
          <a:bodyPr>
            <a:normAutofit fontScale="70000" lnSpcReduction="20000"/>
          </a:bodyPr>
          <a:lstStyle/>
          <a:p>
            <a:pPr algn="just"/>
            <a:r>
              <a:rPr lang="en-US" sz="2400" b="1" dirty="0">
                <a:solidFill>
                  <a:schemeClr val="bg1"/>
                </a:solidFill>
                <a:latin typeface="Times New Roman" pitchFamily="18" charset="0"/>
                <a:cs typeface="Times New Roman" pitchFamily="18" charset="0"/>
              </a:rPr>
              <a:t>  </a:t>
            </a:r>
          </a:p>
          <a:p>
            <a:pPr algn="just"/>
            <a:r>
              <a:rPr lang="en-US" sz="4100" b="1" u="sng" cap="none" dirty="0">
                <a:solidFill>
                  <a:schemeClr val="bg1"/>
                </a:solidFill>
                <a:latin typeface="Times New Roman" pitchFamily="18" charset="0"/>
                <a:cs typeface="Times New Roman" pitchFamily="18" charset="0"/>
              </a:rPr>
              <a:t>Occupational exposure and uses in Egypt:</a:t>
            </a:r>
          </a:p>
          <a:p>
            <a:pPr algn="just"/>
            <a:endParaRPr lang="en-US" sz="1100" b="1" u="sng" cap="none" dirty="0">
              <a:solidFill>
                <a:schemeClr val="bg1"/>
              </a:solidFill>
              <a:latin typeface="Times New Roman" pitchFamily="18" charset="0"/>
              <a:cs typeface="Times New Roman" pitchFamily="18" charset="0"/>
            </a:endParaRPr>
          </a:p>
          <a:p>
            <a:pPr marL="571500" indent="-571500" algn="just">
              <a:buClr>
                <a:schemeClr val="bg1"/>
              </a:buClr>
              <a:buFontTx/>
              <a:buChar char="-"/>
            </a:pPr>
            <a:r>
              <a:rPr lang="en-US" sz="4100" b="1" cap="none" dirty="0">
                <a:solidFill>
                  <a:schemeClr val="bg1"/>
                </a:solidFill>
                <a:latin typeface="Times New Roman" pitchFamily="18" charset="0"/>
                <a:cs typeface="Times New Roman" pitchFamily="18" charset="0"/>
              </a:rPr>
              <a:t>Asbestos is a unique natural fibrous material with the following advantages:</a:t>
            </a:r>
          </a:p>
          <a:p>
            <a:pPr algn="just">
              <a:buClr>
                <a:schemeClr val="bg1"/>
              </a:buClr>
            </a:pPr>
            <a:endParaRPr lang="en-US" sz="2300" b="1" cap="none" dirty="0">
              <a:solidFill>
                <a:schemeClr val="bg1"/>
              </a:solidFill>
              <a:latin typeface="Times New Roman" pitchFamily="18" charset="0"/>
              <a:cs typeface="Times New Roman" pitchFamily="18" charset="0"/>
            </a:endParaRPr>
          </a:p>
          <a:p>
            <a:pPr marL="571500" indent="-571500" algn="just">
              <a:buClr>
                <a:schemeClr val="bg1"/>
              </a:buClr>
              <a:buFont typeface="Arial" panose="020B0604020202020204" pitchFamily="34" charset="0"/>
              <a:buChar char="•"/>
            </a:pPr>
            <a:r>
              <a:rPr lang="en-US" sz="4100" b="1" cap="none" dirty="0">
                <a:solidFill>
                  <a:schemeClr val="bg1"/>
                </a:solidFill>
                <a:latin typeface="Times New Roman" pitchFamily="18" charset="0"/>
                <a:cs typeface="Times New Roman" pitchFamily="18" charset="0"/>
              </a:rPr>
              <a:t>Very resistant to friction so used in the manufacture of car brakes and clutch.</a:t>
            </a:r>
          </a:p>
          <a:p>
            <a:pPr marL="571500" indent="-571500" algn="just">
              <a:buClr>
                <a:schemeClr val="bg1"/>
              </a:buClr>
              <a:buFont typeface="Arial" panose="020B0604020202020204" pitchFamily="34" charset="0"/>
              <a:buChar char="•"/>
            </a:pPr>
            <a:r>
              <a:rPr lang="en-US" sz="4100" b="1" cap="none" dirty="0">
                <a:solidFill>
                  <a:schemeClr val="bg1"/>
                </a:solidFill>
                <a:latin typeface="Times New Roman" pitchFamily="18" charset="0"/>
                <a:cs typeface="Times New Roman" pitchFamily="18" charset="0"/>
              </a:rPr>
              <a:t>Highly insulating so used in clothes and gloves for oven workers and for insulation of roofs.</a:t>
            </a:r>
          </a:p>
          <a:p>
            <a:pPr marL="571500" indent="-571500" algn="just">
              <a:buClr>
                <a:schemeClr val="bg1"/>
              </a:buClr>
              <a:buFont typeface="Arial" panose="020B0604020202020204" pitchFamily="34" charset="0"/>
              <a:buChar char="•"/>
            </a:pPr>
            <a:r>
              <a:rPr lang="en-US" sz="4100" b="1" cap="none" dirty="0">
                <a:solidFill>
                  <a:schemeClr val="bg1"/>
                </a:solidFill>
                <a:latin typeface="Times New Roman" pitchFamily="18" charset="0"/>
                <a:cs typeface="Times New Roman" pitchFamily="18" charset="0"/>
              </a:rPr>
              <a:t>Have a binding capacity so used in asbestos cement industry for manufacture of water pipes, ceiling tiles &amp; roofs and walls.</a:t>
            </a:r>
          </a:p>
        </p:txBody>
      </p:sp>
    </p:spTree>
    <p:extLst>
      <p:ext uri="{BB962C8B-B14F-4D97-AF65-F5344CB8AC3E}">
        <p14:creationId xmlns:p14="http://schemas.microsoft.com/office/powerpoint/2010/main" val="396683012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55092" y="279777"/>
            <a:ext cx="8011235" cy="6165273"/>
          </a:xfrm>
        </p:spPr>
        <p:txBody>
          <a:bodyPr>
            <a:normAutofit fontScale="70000" lnSpcReduction="20000"/>
          </a:bodyPr>
          <a:lstStyle/>
          <a:p>
            <a:pPr algn="just"/>
            <a:r>
              <a:rPr lang="en-US" sz="2400" b="1" dirty="0">
                <a:solidFill>
                  <a:schemeClr val="bg1"/>
                </a:solidFill>
                <a:latin typeface="Times New Roman" pitchFamily="18" charset="0"/>
                <a:cs typeface="Times New Roman" pitchFamily="18" charset="0"/>
              </a:rPr>
              <a:t>  </a:t>
            </a:r>
          </a:p>
          <a:p>
            <a:pPr algn="just"/>
            <a:r>
              <a:rPr lang="en-US" sz="4000" b="1" u="sng" cap="none" dirty="0">
                <a:solidFill>
                  <a:schemeClr val="bg1"/>
                </a:solidFill>
                <a:latin typeface="Times New Roman" pitchFamily="18" charset="0"/>
                <a:cs typeface="Times New Roman" pitchFamily="18" charset="0"/>
              </a:rPr>
              <a:t>Pathogenesis: </a:t>
            </a:r>
          </a:p>
          <a:p>
            <a:pPr algn="just"/>
            <a:endParaRPr lang="en-US" sz="4000" b="1" u="sng" cap="none" dirty="0">
              <a:solidFill>
                <a:schemeClr val="bg1"/>
              </a:solidFill>
              <a:latin typeface="Times New Roman" pitchFamily="18" charset="0"/>
              <a:cs typeface="Times New Roman" pitchFamily="18" charset="0"/>
            </a:endParaRPr>
          </a:p>
          <a:p>
            <a:pPr marL="571500" indent="-571500" algn="just">
              <a:buClr>
                <a:schemeClr val="bg1"/>
              </a:buClr>
              <a:buFont typeface="Wingdings" panose="05000000000000000000" pitchFamily="2" charset="2"/>
              <a:buChar char="ü"/>
            </a:pPr>
            <a:r>
              <a:rPr lang="en-US" sz="4000" b="1" cap="none" dirty="0">
                <a:solidFill>
                  <a:schemeClr val="bg1"/>
                </a:solidFill>
                <a:latin typeface="Times New Roman" pitchFamily="18" charset="0"/>
                <a:cs typeface="Times New Roman" pitchFamily="18" charset="0"/>
              </a:rPr>
              <a:t>The fibers are cytotoxic to the macrophages.</a:t>
            </a:r>
          </a:p>
          <a:p>
            <a:pPr marL="571500" indent="-571500" algn="just">
              <a:buClr>
                <a:schemeClr val="bg1"/>
              </a:buClr>
              <a:buFont typeface="Wingdings" panose="05000000000000000000" pitchFamily="2" charset="2"/>
              <a:buChar char="ü"/>
            </a:pPr>
            <a:r>
              <a:rPr lang="en-US" sz="4000" b="1" cap="none" dirty="0">
                <a:solidFill>
                  <a:schemeClr val="bg1"/>
                </a:solidFill>
                <a:latin typeface="Times New Roman" pitchFamily="18" charset="0"/>
                <a:cs typeface="Times New Roman" pitchFamily="18" charset="0"/>
              </a:rPr>
              <a:t>Rupture of the macrophages, liberates fibro-genic materials which induce the following:</a:t>
            </a:r>
          </a:p>
          <a:p>
            <a:pPr algn="just">
              <a:buClr>
                <a:schemeClr val="bg1"/>
              </a:buClr>
            </a:pPr>
            <a:endParaRPr lang="en-US" sz="4000" b="1" cap="none" dirty="0">
              <a:solidFill>
                <a:schemeClr val="bg1"/>
              </a:solidFill>
              <a:latin typeface="Times New Roman" pitchFamily="18" charset="0"/>
              <a:cs typeface="Times New Roman" pitchFamily="18" charset="0"/>
            </a:endParaRPr>
          </a:p>
          <a:p>
            <a:pPr algn="just">
              <a:buClr>
                <a:schemeClr val="bg1"/>
              </a:buClr>
            </a:pPr>
            <a:r>
              <a:rPr lang="en-US" sz="4000" b="1" cap="none" dirty="0">
                <a:solidFill>
                  <a:schemeClr val="bg1"/>
                </a:solidFill>
                <a:latin typeface="Times New Roman" pitchFamily="18" charset="0"/>
                <a:cs typeface="Times New Roman" pitchFamily="18" charset="0"/>
              </a:rPr>
              <a:t>1- Diffuse fibrosis of the lung due to exposure to asbestos. </a:t>
            </a:r>
          </a:p>
          <a:p>
            <a:pPr marL="571500" indent="-571500" algn="just">
              <a:buClr>
                <a:schemeClr val="bg1"/>
              </a:buClr>
              <a:buFont typeface="Arial" panose="020B0604020202020204" pitchFamily="34" charset="0"/>
              <a:buChar char="•"/>
            </a:pPr>
            <a:r>
              <a:rPr lang="en-US" sz="4000" b="1" cap="none" dirty="0">
                <a:solidFill>
                  <a:schemeClr val="bg1"/>
                </a:solidFill>
                <a:latin typeface="Times New Roman" pitchFamily="18" charset="0"/>
                <a:cs typeface="Times New Roman" pitchFamily="18" charset="0"/>
              </a:rPr>
              <a:t>The fibers may be surrounded by ferritin granules giving the so-called </a:t>
            </a:r>
            <a:r>
              <a:rPr lang="en-US" sz="4000" b="1" u="sng" cap="none" dirty="0">
                <a:solidFill>
                  <a:schemeClr val="bg1"/>
                </a:solidFill>
                <a:latin typeface="Times New Roman" pitchFamily="18" charset="0"/>
                <a:cs typeface="Times New Roman" pitchFamily="18" charset="0"/>
              </a:rPr>
              <a:t>asbestos bodies</a:t>
            </a:r>
            <a:r>
              <a:rPr lang="en-US" sz="4000" b="1" cap="none" dirty="0">
                <a:solidFill>
                  <a:schemeClr val="bg1"/>
                </a:solidFill>
                <a:latin typeface="Times New Roman" pitchFamily="18" charset="0"/>
                <a:cs typeface="Times New Roman" pitchFamily="18" charset="0"/>
              </a:rPr>
              <a:t>. </a:t>
            </a:r>
          </a:p>
          <a:p>
            <a:pPr marL="571500" indent="-571500" algn="just">
              <a:buClr>
                <a:schemeClr val="bg1"/>
              </a:buClr>
              <a:buFont typeface="Arial" panose="020B0604020202020204" pitchFamily="34" charset="0"/>
              <a:buChar char="•"/>
            </a:pPr>
            <a:r>
              <a:rPr lang="en-US" sz="4000" b="1" cap="none" dirty="0">
                <a:solidFill>
                  <a:schemeClr val="bg1"/>
                </a:solidFill>
                <a:latin typeface="Times New Roman" pitchFamily="18" charset="0"/>
                <a:cs typeface="Times New Roman" pitchFamily="18" charset="0"/>
              </a:rPr>
              <a:t>These are yellow brown in color, beaded and clubbed ended. </a:t>
            </a:r>
          </a:p>
          <a:p>
            <a:pPr algn="just">
              <a:buClr>
                <a:schemeClr val="bg1"/>
              </a:buClr>
            </a:pPr>
            <a:r>
              <a:rPr lang="en-US" sz="4100" b="1" cap="none" dirty="0">
                <a:solidFill>
                  <a:schemeClr val="bg1"/>
                </a:solidFill>
                <a:latin typeface="Times New Roman" pitchFamily="18" charset="0"/>
                <a:cs typeface="Times New Roman" pitchFamily="18" charset="0"/>
              </a:rPr>
              <a:t> </a:t>
            </a:r>
          </a:p>
        </p:txBody>
      </p:sp>
    </p:spTree>
    <p:extLst>
      <p:ext uri="{BB962C8B-B14F-4D97-AF65-F5344CB8AC3E}">
        <p14:creationId xmlns:p14="http://schemas.microsoft.com/office/powerpoint/2010/main" val="322907553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293425"/>
            <a:ext cx="7410734" cy="6165273"/>
          </a:xfrm>
        </p:spPr>
        <p:txBody>
          <a:bodyPr>
            <a:normAutofit fontScale="77500" lnSpcReduction="20000"/>
          </a:bodyPr>
          <a:lstStyle/>
          <a:p>
            <a:pPr algn="just"/>
            <a:r>
              <a:rPr lang="en-US" sz="2400" b="1" dirty="0">
                <a:solidFill>
                  <a:schemeClr val="bg1"/>
                </a:solidFill>
                <a:latin typeface="Times New Roman" pitchFamily="18" charset="0"/>
                <a:cs typeface="Times New Roman" pitchFamily="18" charset="0"/>
              </a:rPr>
              <a:t>  </a:t>
            </a:r>
          </a:p>
          <a:p>
            <a:pPr marL="571500" indent="-571500" algn="just">
              <a:buClr>
                <a:schemeClr val="bg1"/>
              </a:buClr>
              <a:buFont typeface="Arial" panose="020B0604020202020204" pitchFamily="34" charset="0"/>
              <a:buChar char="•"/>
            </a:pPr>
            <a:r>
              <a:rPr lang="en-US" sz="3900" b="1" cap="none" dirty="0">
                <a:solidFill>
                  <a:schemeClr val="bg1"/>
                </a:solidFill>
                <a:latin typeface="Times New Roman" pitchFamily="18" charset="0"/>
                <a:cs typeface="Times New Roman" pitchFamily="18" charset="0"/>
              </a:rPr>
              <a:t>They can be detected microscopically in the sputum of asbestos exposed workers. </a:t>
            </a:r>
          </a:p>
          <a:p>
            <a:pPr marL="571500" indent="-571500" algn="just">
              <a:buClr>
                <a:schemeClr val="bg1"/>
              </a:buClr>
              <a:buFont typeface="Arial" panose="020B0604020202020204" pitchFamily="34" charset="0"/>
              <a:buChar char="•"/>
            </a:pPr>
            <a:r>
              <a:rPr lang="en-US" sz="3900" b="1" cap="none" dirty="0">
                <a:solidFill>
                  <a:schemeClr val="bg1"/>
                </a:solidFill>
                <a:latin typeface="Times New Roman" pitchFamily="18" charset="0"/>
                <a:cs typeface="Times New Roman" pitchFamily="18" charset="0"/>
              </a:rPr>
              <a:t>They are indicators of exposure to asbestos but not diagnose asbestosis.</a:t>
            </a:r>
          </a:p>
          <a:p>
            <a:pPr algn="just">
              <a:buClr>
                <a:schemeClr val="bg1"/>
              </a:buClr>
            </a:pPr>
            <a:endParaRPr lang="en-US" sz="1500" b="1" cap="none" dirty="0">
              <a:solidFill>
                <a:schemeClr val="bg1"/>
              </a:solidFill>
              <a:latin typeface="Times New Roman" pitchFamily="18" charset="0"/>
              <a:cs typeface="Times New Roman" pitchFamily="18" charset="0"/>
            </a:endParaRPr>
          </a:p>
          <a:p>
            <a:pPr algn="just"/>
            <a:r>
              <a:rPr lang="en-US" sz="3900" b="1" cap="none" dirty="0">
                <a:solidFill>
                  <a:schemeClr val="bg1"/>
                </a:solidFill>
                <a:latin typeface="Times New Roman" pitchFamily="18" charset="0"/>
                <a:cs typeface="Times New Roman" pitchFamily="18" charset="0"/>
              </a:rPr>
              <a:t>2- Interstitial fibrosis especially at the lower half of the lung. The fibrous tissue may pull the diaphragmatic pleura up giving tenting appearance in X-ray.</a:t>
            </a:r>
          </a:p>
          <a:p>
            <a:pPr algn="just"/>
            <a:r>
              <a:rPr lang="en-US" sz="3900" b="1" cap="none" dirty="0">
                <a:solidFill>
                  <a:schemeClr val="bg1"/>
                </a:solidFill>
                <a:latin typeface="Times New Roman" pitchFamily="18" charset="0"/>
                <a:cs typeface="Times New Roman" pitchFamily="18" charset="0"/>
              </a:rPr>
              <a:t>3- Pleural thickening</a:t>
            </a:r>
          </a:p>
          <a:p>
            <a:pPr algn="just"/>
            <a:r>
              <a:rPr lang="en-US" sz="3900" b="1" cap="none" dirty="0">
                <a:solidFill>
                  <a:schemeClr val="bg1"/>
                </a:solidFill>
                <a:latin typeface="Times New Roman" pitchFamily="18" charset="0"/>
                <a:cs typeface="Times New Roman" pitchFamily="18" charset="0"/>
              </a:rPr>
              <a:t>4- Pleural plaque: Cartilaginous thickening in the parietal pleura </a:t>
            </a:r>
          </a:p>
          <a:p>
            <a:pPr algn="just"/>
            <a:r>
              <a:rPr lang="en-US" sz="3900" b="1" cap="none" dirty="0">
                <a:solidFill>
                  <a:schemeClr val="bg1"/>
                </a:solidFill>
                <a:latin typeface="Times New Roman" pitchFamily="18" charset="0"/>
                <a:cs typeface="Times New Roman" pitchFamily="18" charset="0"/>
              </a:rPr>
              <a:t>5- Pleural effusion (rare)</a:t>
            </a:r>
          </a:p>
          <a:p>
            <a:pPr marL="571500" indent="-571500">
              <a:buFont typeface="Arial" panose="020B0604020202020204" pitchFamily="34" charset="0"/>
              <a:buChar char="•"/>
            </a:pPr>
            <a:endParaRPr lang="en-US" sz="4100" b="1" cap="none"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272379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46161" y="279777"/>
            <a:ext cx="7465325" cy="6165273"/>
          </a:xfrm>
        </p:spPr>
        <p:txBody>
          <a:bodyPr>
            <a:normAutofit/>
          </a:bodyPr>
          <a:lstStyle/>
          <a:p>
            <a:pPr algn="just"/>
            <a:r>
              <a:rPr lang="en-US" sz="2400" b="1" dirty="0">
                <a:solidFill>
                  <a:schemeClr val="bg1"/>
                </a:solidFill>
                <a:latin typeface="Times New Roman" pitchFamily="18" charset="0"/>
                <a:cs typeface="Times New Roman" pitchFamily="18" charset="0"/>
              </a:rPr>
              <a:t>  </a:t>
            </a:r>
          </a:p>
          <a:p>
            <a:pPr algn="just"/>
            <a:r>
              <a:rPr lang="en-US" sz="3000" b="1" u="sng" cap="none" dirty="0">
                <a:solidFill>
                  <a:schemeClr val="bg1"/>
                </a:solidFill>
                <a:latin typeface="Times New Roman" pitchFamily="18" charset="0"/>
                <a:cs typeface="Times New Roman" pitchFamily="18" charset="0"/>
              </a:rPr>
              <a:t>Diagnosis of asbestosis:</a:t>
            </a:r>
          </a:p>
          <a:p>
            <a:pPr algn="just"/>
            <a:endParaRPr lang="en-US" sz="3000" b="1" u="sng" cap="none" dirty="0">
              <a:solidFill>
                <a:schemeClr val="bg1"/>
              </a:solidFill>
              <a:latin typeface="Times New Roman" pitchFamily="18" charset="0"/>
              <a:cs typeface="Times New Roman" pitchFamily="18" charset="0"/>
            </a:endParaRPr>
          </a:p>
          <a:p>
            <a:pPr algn="just"/>
            <a:r>
              <a:rPr lang="en-US" sz="3000" b="1" cap="none" dirty="0">
                <a:solidFill>
                  <a:schemeClr val="bg1"/>
                </a:solidFill>
                <a:latin typeface="Times New Roman" pitchFamily="18" charset="0"/>
                <a:cs typeface="Times New Roman" pitchFamily="18" charset="0"/>
              </a:rPr>
              <a:t>1- Occupational history: history of exposure to asbestos fibers for a period of 5-10 years.</a:t>
            </a:r>
          </a:p>
          <a:p>
            <a:pPr algn="just"/>
            <a:endParaRPr lang="en-US" sz="3000" b="1" cap="none" dirty="0">
              <a:solidFill>
                <a:schemeClr val="bg1"/>
              </a:solidFill>
              <a:latin typeface="Times New Roman" pitchFamily="18" charset="0"/>
              <a:cs typeface="Times New Roman" pitchFamily="18" charset="0"/>
            </a:endParaRPr>
          </a:p>
          <a:p>
            <a:pPr algn="just"/>
            <a:r>
              <a:rPr lang="en-US" sz="3000" b="1" cap="none" dirty="0">
                <a:solidFill>
                  <a:schemeClr val="bg1"/>
                </a:solidFill>
                <a:latin typeface="Times New Roman" pitchFamily="18" charset="0"/>
                <a:cs typeface="Times New Roman" pitchFamily="18" charset="0"/>
              </a:rPr>
              <a:t>2- Clinical examination demonstrates symptoms of lung fibrosis </a:t>
            </a:r>
            <a:r>
              <a:rPr lang="en-US" sz="3000" b="1" cap="none" dirty="0" err="1">
                <a:solidFill>
                  <a:schemeClr val="bg1"/>
                </a:solidFill>
                <a:latin typeface="Times New Roman" pitchFamily="18" charset="0"/>
                <a:cs typeface="Times New Roman" pitchFamily="18" charset="0"/>
              </a:rPr>
              <a:t>e.g</a:t>
            </a:r>
            <a:r>
              <a:rPr lang="en-US" sz="3000" b="1" cap="none" dirty="0">
                <a:solidFill>
                  <a:schemeClr val="bg1"/>
                </a:solidFill>
                <a:latin typeface="Times New Roman" pitchFamily="18" charset="0"/>
                <a:cs typeface="Times New Roman" pitchFamily="18" charset="0"/>
              </a:rPr>
              <a:t> shortness of breath, dyspnea, easily fatigability.. etc. Auscultation may reveal fine crepitations at the base of the lung due to fibrosis. </a:t>
            </a:r>
          </a:p>
        </p:txBody>
      </p:sp>
    </p:spTree>
    <p:extLst>
      <p:ext uri="{BB962C8B-B14F-4D97-AF65-F5344CB8AC3E}">
        <p14:creationId xmlns:p14="http://schemas.microsoft.com/office/powerpoint/2010/main" val="64171765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42107" y="279777"/>
            <a:ext cx="7260197" cy="6165273"/>
          </a:xfrm>
        </p:spPr>
        <p:txBody>
          <a:bodyPr>
            <a:normAutofit fontScale="47500" lnSpcReduction="20000"/>
          </a:bodyPr>
          <a:lstStyle/>
          <a:p>
            <a:pPr algn="just"/>
            <a:r>
              <a:rPr lang="en-US" sz="2400" b="1" dirty="0">
                <a:solidFill>
                  <a:schemeClr val="bg1"/>
                </a:solidFill>
                <a:latin typeface="Times New Roman" pitchFamily="18" charset="0"/>
                <a:cs typeface="Times New Roman" pitchFamily="18" charset="0"/>
              </a:rPr>
              <a:t>  </a:t>
            </a:r>
          </a:p>
          <a:p>
            <a:pPr algn="just"/>
            <a:r>
              <a:rPr lang="en-US" sz="5900" b="1" cap="none" dirty="0">
                <a:solidFill>
                  <a:schemeClr val="bg1"/>
                </a:solidFill>
                <a:latin typeface="Times New Roman" pitchFamily="18" charset="0"/>
                <a:cs typeface="Times New Roman" pitchFamily="18" charset="0"/>
              </a:rPr>
              <a:t>3- X ray shows: </a:t>
            </a:r>
          </a:p>
          <a:p>
            <a:pPr marL="457200" indent="-457200" algn="just">
              <a:buClr>
                <a:schemeClr val="bg1"/>
              </a:buClr>
              <a:buFont typeface="Arial" panose="020B0604020202020204" pitchFamily="34" charset="0"/>
              <a:buChar char="•"/>
            </a:pPr>
            <a:r>
              <a:rPr lang="en-US" sz="5900" b="1" cap="none" dirty="0">
                <a:solidFill>
                  <a:schemeClr val="bg1"/>
                </a:solidFill>
                <a:latin typeface="Times New Roman" pitchFamily="18" charset="0"/>
                <a:cs typeface="Times New Roman" pitchFamily="18" charset="0"/>
              </a:rPr>
              <a:t>Diffuse opacities at the base of the lung, </a:t>
            </a:r>
          </a:p>
          <a:p>
            <a:pPr marL="457200" indent="-457200" algn="just">
              <a:buClr>
                <a:schemeClr val="bg1"/>
              </a:buClr>
              <a:buFont typeface="Arial" panose="020B0604020202020204" pitchFamily="34" charset="0"/>
              <a:buChar char="•"/>
            </a:pPr>
            <a:r>
              <a:rPr lang="en-US" sz="5900" b="1" cap="none" dirty="0">
                <a:solidFill>
                  <a:schemeClr val="bg1"/>
                </a:solidFill>
                <a:latin typeface="Times New Roman" pitchFamily="18" charset="0"/>
                <a:cs typeface="Times New Roman" pitchFamily="18" charset="0"/>
              </a:rPr>
              <a:t>Tenting of the diaphragm, </a:t>
            </a:r>
          </a:p>
          <a:p>
            <a:pPr marL="457200" indent="-457200" algn="just">
              <a:buClr>
                <a:schemeClr val="bg1"/>
              </a:buClr>
              <a:buFont typeface="Arial" panose="020B0604020202020204" pitchFamily="34" charset="0"/>
              <a:buChar char="•"/>
            </a:pPr>
            <a:r>
              <a:rPr lang="en-US" sz="5900" b="1" cap="none" dirty="0">
                <a:solidFill>
                  <a:schemeClr val="bg1"/>
                </a:solidFill>
                <a:latin typeface="Times New Roman" pitchFamily="18" charset="0"/>
                <a:cs typeface="Times New Roman" pitchFamily="18" charset="0"/>
              </a:rPr>
              <a:t>Pleural thickening, pleural effusion, pleural plaques.</a:t>
            </a:r>
          </a:p>
          <a:p>
            <a:pPr marL="457200" indent="-457200" algn="just">
              <a:buClr>
                <a:schemeClr val="bg1"/>
              </a:buClr>
              <a:buFont typeface="Arial" panose="020B0604020202020204" pitchFamily="34" charset="0"/>
              <a:buChar char="•"/>
            </a:pPr>
            <a:endParaRPr lang="en-US" sz="2900" b="1" cap="none" dirty="0">
              <a:solidFill>
                <a:schemeClr val="bg1"/>
              </a:solidFill>
              <a:latin typeface="Times New Roman" pitchFamily="18" charset="0"/>
              <a:cs typeface="Times New Roman" pitchFamily="18" charset="0"/>
            </a:endParaRPr>
          </a:p>
          <a:p>
            <a:pPr algn="just"/>
            <a:r>
              <a:rPr lang="en-US" sz="5900" b="1" cap="none" dirty="0">
                <a:solidFill>
                  <a:schemeClr val="bg1"/>
                </a:solidFill>
                <a:latin typeface="Times New Roman" pitchFamily="18" charset="0"/>
                <a:cs typeface="Times New Roman" pitchFamily="18" charset="0"/>
              </a:rPr>
              <a:t>4- Pulmonary function tests show drop in forced vital capacity.</a:t>
            </a:r>
          </a:p>
          <a:p>
            <a:pPr algn="just"/>
            <a:endParaRPr lang="en-US" sz="1900" b="1" cap="none" dirty="0">
              <a:solidFill>
                <a:schemeClr val="bg1"/>
              </a:solidFill>
              <a:latin typeface="Times New Roman" pitchFamily="18" charset="0"/>
              <a:cs typeface="Times New Roman" pitchFamily="18" charset="0"/>
            </a:endParaRPr>
          </a:p>
          <a:p>
            <a:pPr algn="just" defTabSz="355600"/>
            <a:r>
              <a:rPr lang="en-US" sz="5900" b="1" cap="none" dirty="0">
                <a:solidFill>
                  <a:schemeClr val="bg1"/>
                </a:solidFill>
                <a:latin typeface="Times New Roman" pitchFamily="18" charset="0"/>
                <a:cs typeface="Times New Roman" pitchFamily="18" charset="0"/>
              </a:rPr>
              <a:t>5- Sputum examination may reveal asbestos bodies.</a:t>
            </a:r>
          </a:p>
          <a:p>
            <a:pPr algn="just" defTabSz="355600"/>
            <a:endParaRPr lang="en-US" sz="200" b="1" cap="none" dirty="0">
              <a:solidFill>
                <a:schemeClr val="bg1"/>
              </a:solidFill>
              <a:latin typeface="Times New Roman" pitchFamily="18" charset="0"/>
              <a:cs typeface="Times New Roman" pitchFamily="18" charset="0"/>
            </a:endParaRPr>
          </a:p>
          <a:p>
            <a:pPr marL="457200" indent="-457200" algn="just">
              <a:buClr>
                <a:schemeClr val="bg1"/>
              </a:buClr>
              <a:buFont typeface="Wingdings" panose="05000000000000000000" pitchFamily="2" charset="2"/>
              <a:buChar char="v"/>
            </a:pPr>
            <a:r>
              <a:rPr lang="en-US" sz="5900" b="1" cap="none" dirty="0">
                <a:solidFill>
                  <a:schemeClr val="bg1"/>
                </a:solidFill>
                <a:latin typeface="Times New Roman" pitchFamily="18" charset="0"/>
                <a:cs typeface="Times New Roman" pitchFamily="18" charset="0"/>
              </a:rPr>
              <a:t>Other asbestos related diseases cancer larynx, and chronic asthmatic bronchitis.</a:t>
            </a:r>
          </a:p>
        </p:txBody>
      </p:sp>
    </p:spTree>
    <p:extLst>
      <p:ext uri="{BB962C8B-B14F-4D97-AF65-F5344CB8AC3E}">
        <p14:creationId xmlns:p14="http://schemas.microsoft.com/office/powerpoint/2010/main" val="67385527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42107" y="279777"/>
            <a:ext cx="6954983" cy="6165273"/>
          </a:xfrm>
        </p:spPr>
        <p:txBody>
          <a:bodyPr>
            <a:normAutofit lnSpcReduction="10000"/>
          </a:bodyPr>
          <a:lstStyle/>
          <a:p>
            <a:pPr algn="just"/>
            <a:r>
              <a:rPr lang="en-US" sz="2400" b="1" dirty="0">
                <a:solidFill>
                  <a:schemeClr val="bg1"/>
                </a:solidFill>
                <a:latin typeface="Times New Roman" pitchFamily="18" charset="0"/>
                <a:cs typeface="Times New Roman" pitchFamily="18" charset="0"/>
              </a:rPr>
              <a:t>  </a:t>
            </a:r>
          </a:p>
          <a:p>
            <a:pPr algn="just"/>
            <a:r>
              <a:rPr lang="en-US" sz="3000" b="1" u="sng" cap="none" dirty="0">
                <a:solidFill>
                  <a:schemeClr val="bg1"/>
                </a:solidFill>
                <a:latin typeface="Times New Roman" pitchFamily="18" charset="0"/>
                <a:cs typeface="Times New Roman" pitchFamily="18" charset="0"/>
              </a:rPr>
              <a:t>Complications:</a:t>
            </a:r>
          </a:p>
          <a:p>
            <a:pPr algn="just"/>
            <a:r>
              <a:rPr lang="en-US" sz="3000" b="1" cap="none" dirty="0">
                <a:solidFill>
                  <a:schemeClr val="bg1"/>
                </a:solidFill>
                <a:latin typeface="Times New Roman" pitchFamily="18" charset="0"/>
                <a:cs typeface="Times New Roman" pitchFamily="18" charset="0"/>
              </a:rPr>
              <a:t>- Mesothelioma.</a:t>
            </a:r>
          </a:p>
          <a:p>
            <a:pPr algn="just"/>
            <a:r>
              <a:rPr lang="en-US" sz="3000" b="1" cap="none" dirty="0">
                <a:solidFill>
                  <a:schemeClr val="bg1"/>
                </a:solidFill>
                <a:latin typeface="Times New Roman" pitchFamily="18" charset="0"/>
                <a:cs typeface="Times New Roman" pitchFamily="18" charset="0"/>
              </a:rPr>
              <a:t>- Bronchogenic carcinoma.</a:t>
            </a:r>
          </a:p>
          <a:p>
            <a:pPr algn="just"/>
            <a:r>
              <a:rPr lang="en-US" sz="3000" b="1" cap="none" dirty="0">
                <a:solidFill>
                  <a:schemeClr val="bg1"/>
                </a:solidFill>
                <a:latin typeface="Times New Roman" pitchFamily="18" charset="0"/>
                <a:cs typeface="Times New Roman" pitchFamily="18" charset="0"/>
              </a:rPr>
              <a:t>- Cor - pulmonale.</a:t>
            </a:r>
          </a:p>
          <a:p>
            <a:pPr algn="just"/>
            <a:r>
              <a:rPr lang="en-US" sz="3000" b="1" cap="none" dirty="0">
                <a:solidFill>
                  <a:schemeClr val="bg1"/>
                </a:solidFill>
                <a:latin typeface="Times New Roman" pitchFamily="18" charset="0"/>
                <a:cs typeface="Times New Roman" pitchFamily="18" charset="0"/>
              </a:rPr>
              <a:t>-Asthmatic bronchitis is common especially among workers of cement asbestos pipes.</a:t>
            </a:r>
          </a:p>
          <a:p>
            <a:pPr algn="just"/>
            <a:endParaRPr lang="en-US" sz="3000" b="1" cap="none" dirty="0">
              <a:solidFill>
                <a:schemeClr val="bg1"/>
              </a:solidFill>
              <a:latin typeface="Times New Roman" pitchFamily="18" charset="0"/>
              <a:cs typeface="Times New Roman" pitchFamily="18" charset="0"/>
            </a:endParaRPr>
          </a:p>
          <a:p>
            <a:pPr algn="just"/>
            <a:r>
              <a:rPr lang="en-US" sz="3000" b="1" u="sng" cap="none" dirty="0">
                <a:solidFill>
                  <a:schemeClr val="bg1"/>
                </a:solidFill>
                <a:latin typeface="Times New Roman" pitchFamily="18" charset="0"/>
                <a:cs typeface="Times New Roman" pitchFamily="18" charset="0"/>
              </a:rPr>
              <a:t>Prevention:</a:t>
            </a:r>
            <a:r>
              <a:rPr lang="en-US" sz="3000" b="1" cap="none" dirty="0">
                <a:solidFill>
                  <a:schemeClr val="bg1"/>
                </a:solidFill>
                <a:latin typeface="Times New Roman" pitchFamily="18" charset="0"/>
                <a:cs typeface="Times New Roman" pitchFamily="18" charset="0"/>
              </a:rPr>
              <a:t> The same lines of prevention applied with silicosis are applied here with workers exposed to asbestosis</a:t>
            </a:r>
            <a:r>
              <a:rPr lang="en-US" sz="3000" dirty="0">
                <a:solidFill>
                  <a:schemeClr val="bg1"/>
                </a:solidFill>
              </a:rPr>
              <a:t>.</a:t>
            </a:r>
            <a:endParaRPr lang="en-US" sz="3000" b="1" cap="none"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66869176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42107" y="279777"/>
            <a:ext cx="6954983" cy="6165273"/>
          </a:xfrm>
        </p:spPr>
        <p:txBody>
          <a:bodyPr>
            <a:normAutofit/>
          </a:bodyPr>
          <a:lstStyle/>
          <a:p>
            <a:pPr algn="just"/>
            <a:r>
              <a:rPr lang="en-US" sz="2400" b="1" dirty="0">
                <a:solidFill>
                  <a:schemeClr val="bg1"/>
                </a:solidFill>
                <a:latin typeface="Times New Roman" pitchFamily="18" charset="0"/>
                <a:cs typeface="Times New Roman" pitchFamily="18" charset="0"/>
              </a:rPr>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8490" y="464024"/>
            <a:ext cx="8407019" cy="5893155"/>
          </a:xfrm>
          <a:prstGeom prst="rect">
            <a:avLst/>
          </a:prstGeom>
        </p:spPr>
      </p:pic>
    </p:spTree>
    <p:extLst>
      <p:ext uri="{BB962C8B-B14F-4D97-AF65-F5344CB8AC3E}">
        <p14:creationId xmlns:p14="http://schemas.microsoft.com/office/powerpoint/2010/main" val="137072321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42107" y="279777"/>
            <a:ext cx="6954983" cy="6165273"/>
          </a:xfrm>
        </p:spPr>
        <p:txBody>
          <a:bodyPr>
            <a:normAutofit/>
          </a:bodyPr>
          <a:lstStyle/>
          <a:p>
            <a:pPr algn="just"/>
            <a:r>
              <a:rPr lang="en-US" sz="2400" b="1" dirty="0">
                <a:solidFill>
                  <a:schemeClr val="bg1"/>
                </a:solidFill>
                <a:latin typeface="Times New Roman" pitchFamily="18" charset="0"/>
                <a:cs typeface="Times New Roman" pitchFamily="18" charset="0"/>
              </a:rPr>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2137" y="518615"/>
            <a:ext cx="8366077" cy="5813946"/>
          </a:xfrm>
          <a:prstGeom prst="rect">
            <a:avLst/>
          </a:prstGeom>
        </p:spPr>
      </p:pic>
    </p:spTree>
    <p:extLst>
      <p:ext uri="{BB962C8B-B14F-4D97-AF65-F5344CB8AC3E}">
        <p14:creationId xmlns:p14="http://schemas.microsoft.com/office/powerpoint/2010/main" val="148613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25236" y="436728"/>
            <a:ext cx="6844145" cy="6033345"/>
          </a:xfrm>
        </p:spPr>
        <p:txBody>
          <a:bodyPr>
            <a:normAutofit/>
          </a:bodyPr>
          <a:lstStyle/>
          <a:p>
            <a:pPr algn="just">
              <a:buClr>
                <a:schemeClr val="bg1"/>
              </a:buClr>
              <a:buSzPct val="90000"/>
              <a:buFont typeface="Arial" pitchFamily="34" charset="0"/>
              <a:buChar char="•"/>
            </a:pPr>
            <a:endParaRPr lang="en-US" sz="2600" b="1" cap="none" dirty="0">
              <a:solidFill>
                <a:schemeClr val="bg1"/>
              </a:solidFill>
              <a:latin typeface="Times New Roman" pitchFamily="18" charset="0"/>
              <a:cs typeface="Times New Roman" pitchFamily="18" charset="0"/>
            </a:endParaRPr>
          </a:p>
          <a:p>
            <a:pPr algn="just">
              <a:buClr>
                <a:schemeClr val="bg1"/>
              </a:buClr>
              <a:buSzPct val="90000"/>
            </a:pPr>
            <a:r>
              <a:rPr lang="en-US" sz="3200" b="1" u="sng" cap="none" dirty="0">
                <a:solidFill>
                  <a:schemeClr val="bg1"/>
                </a:solidFill>
                <a:latin typeface="Times New Roman" pitchFamily="18" charset="0"/>
                <a:cs typeface="Times New Roman" pitchFamily="18" charset="0"/>
              </a:rPr>
              <a:t>Work-related diseases </a:t>
            </a:r>
          </a:p>
          <a:p>
            <a:pPr algn="just">
              <a:buClr>
                <a:schemeClr val="bg1"/>
              </a:buClr>
              <a:buSzPct val="90000"/>
            </a:pPr>
            <a:endParaRPr lang="en-US" sz="100" b="1" cap="none" dirty="0">
              <a:solidFill>
                <a:schemeClr val="bg1"/>
              </a:solidFill>
              <a:latin typeface="Times New Roman" pitchFamily="18" charset="0"/>
              <a:cs typeface="Times New Roman" pitchFamily="18" charset="0"/>
            </a:endParaRPr>
          </a:p>
          <a:p>
            <a:pPr algn="just">
              <a:buClr>
                <a:schemeClr val="bg1"/>
              </a:buClr>
              <a:buSzPct val="90000"/>
              <a:buFont typeface="Arial" pitchFamily="34" charset="0"/>
              <a:buChar char="•"/>
            </a:pPr>
            <a:r>
              <a:rPr lang="en-US" sz="2800" b="1" cap="none" dirty="0">
                <a:solidFill>
                  <a:schemeClr val="bg1"/>
                </a:solidFill>
                <a:latin typeface="Times New Roman" pitchFamily="18" charset="0"/>
                <a:cs typeface="Times New Roman" pitchFamily="18" charset="0"/>
              </a:rPr>
              <a:t> Some other diseases where work conditions or stress can play a role in their occurrence, these are called work-related.</a:t>
            </a:r>
          </a:p>
          <a:p>
            <a:pPr algn="just">
              <a:buClr>
                <a:schemeClr val="bg1"/>
              </a:buClr>
              <a:buSzPct val="90000"/>
            </a:pPr>
            <a:r>
              <a:rPr lang="en-US" sz="2800" b="1" cap="none" dirty="0">
                <a:solidFill>
                  <a:schemeClr val="bg1"/>
                </a:solidFill>
                <a:latin typeface="Times New Roman" pitchFamily="18" charset="0"/>
                <a:cs typeface="Times New Roman" pitchFamily="18" charset="0"/>
              </a:rPr>
              <a:t> </a:t>
            </a:r>
          </a:p>
          <a:p>
            <a:pPr algn="just">
              <a:buClr>
                <a:schemeClr val="bg1"/>
              </a:buClr>
              <a:buSzPct val="90000"/>
              <a:buFont typeface="Arial" pitchFamily="34" charset="0"/>
              <a:buChar char="•"/>
            </a:pPr>
            <a:r>
              <a:rPr lang="en-US" sz="2800" b="1" cap="none" dirty="0">
                <a:solidFill>
                  <a:schemeClr val="bg1"/>
                </a:solidFill>
                <a:latin typeface="Times New Roman" pitchFamily="18" charset="0"/>
                <a:cs typeface="Times New Roman" pitchFamily="18" charset="0"/>
              </a:rPr>
              <a:t> These diseases are also frequently seen in the general community.</a:t>
            </a:r>
          </a:p>
          <a:p>
            <a:pPr algn="just">
              <a:buClr>
                <a:schemeClr val="bg1"/>
              </a:buClr>
              <a:buSzPct val="90000"/>
            </a:pPr>
            <a:r>
              <a:rPr lang="en-US" sz="2800" b="1" cap="none" dirty="0">
                <a:solidFill>
                  <a:schemeClr val="bg1"/>
                </a:solidFill>
                <a:latin typeface="Times New Roman" pitchFamily="18" charset="0"/>
                <a:cs typeface="Times New Roman" pitchFamily="18" charset="0"/>
              </a:rPr>
              <a:t> </a:t>
            </a:r>
          </a:p>
          <a:p>
            <a:pPr algn="just">
              <a:buClr>
                <a:schemeClr val="bg1"/>
              </a:buClr>
              <a:buSzPct val="90000"/>
            </a:pPr>
            <a:endParaRPr lang="en-US" sz="2400" b="1" dirty="0">
              <a:solidFill>
                <a:schemeClr val="bg1"/>
              </a:solidFill>
              <a:latin typeface="Times New Roman" pitchFamily="18" charset="0"/>
              <a:cs typeface="Times New Roman" pitchFamily="18" charset="0"/>
            </a:endParaRPr>
          </a:p>
          <a:p>
            <a:pPr algn="just">
              <a:lnSpc>
                <a:spcPct val="150000"/>
              </a:lnSpc>
              <a:buClr>
                <a:schemeClr val="bg1"/>
              </a:buClr>
              <a:buSzPct val="90000"/>
            </a:pPr>
            <a:endParaRPr lang="en-US" sz="2400" b="1" dirty="0">
              <a:solidFill>
                <a:schemeClr val="bg1"/>
              </a:solidFill>
              <a:latin typeface="Times New Roman" pitchFamily="18" charset="0"/>
              <a:cs typeface="Times New Roman" pitchFamily="18" charset="0"/>
            </a:endParaRPr>
          </a:p>
          <a:p>
            <a:endParaRPr lang="en-US" sz="24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2354157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42107" y="279777"/>
            <a:ext cx="6954983" cy="6165273"/>
          </a:xfrm>
        </p:spPr>
        <p:txBody>
          <a:bodyPr>
            <a:normAutofit/>
          </a:bodyPr>
          <a:lstStyle/>
          <a:p>
            <a:pPr algn="just"/>
            <a:r>
              <a:rPr lang="en-US" sz="2400" b="1" dirty="0">
                <a:solidFill>
                  <a:schemeClr val="bg1"/>
                </a:solidFill>
                <a:latin typeface="Times New Roman" pitchFamily="18" charset="0"/>
                <a:cs typeface="Times New Roman" pitchFamily="18" charset="0"/>
              </a:rPr>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194" y="464025"/>
            <a:ext cx="8407021" cy="5981026"/>
          </a:xfrm>
          <a:prstGeom prst="rect">
            <a:avLst/>
          </a:prstGeom>
        </p:spPr>
      </p:pic>
    </p:spTree>
    <p:extLst>
      <p:ext uri="{BB962C8B-B14F-4D97-AF65-F5344CB8AC3E}">
        <p14:creationId xmlns:p14="http://schemas.microsoft.com/office/powerpoint/2010/main" val="272451769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42107" y="279777"/>
            <a:ext cx="6954983" cy="6165273"/>
          </a:xfrm>
        </p:spPr>
        <p:txBody>
          <a:bodyPr>
            <a:normAutofit/>
          </a:bodyPr>
          <a:lstStyle/>
          <a:p>
            <a:pPr algn="just"/>
            <a:r>
              <a:rPr lang="en-US" sz="2400" b="1" dirty="0">
                <a:solidFill>
                  <a:schemeClr val="bg1"/>
                </a:solidFill>
                <a:latin typeface="Times New Roman" pitchFamily="18" charset="0"/>
                <a:cs typeface="Times New Roman" pitchFamily="18" charset="0"/>
              </a:rPr>
              <a:t>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785" y="436728"/>
            <a:ext cx="8352430" cy="5909481"/>
          </a:xfrm>
          <a:prstGeom prst="rect">
            <a:avLst/>
          </a:prstGeom>
        </p:spPr>
      </p:pic>
    </p:spTree>
    <p:extLst>
      <p:ext uri="{BB962C8B-B14F-4D97-AF65-F5344CB8AC3E}">
        <p14:creationId xmlns:p14="http://schemas.microsoft.com/office/powerpoint/2010/main" val="306285547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42107" y="279777"/>
            <a:ext cx="7426038" cy="6165273"/>
          </a:xfrm>
        </p:spPr>
        <p:txBody>
          <a:bodyPr>
            <a:normAutofit/>
          </a:bodyPr>
          <a:lstStyle/>
          <a:p>
            <a:pPr algn="just"/>
            <a:r>
              <a:rPr lang="en-US" sz="2400" b="1" dirty="0">
                <a:solidFill>
                  <a:schemeClr val="bg1"/>
                </a:solidFill>
                <a:latin typeface="Times New Roman" pitchFamily="18" charset="0"/>
                <a:cs typeface="Times New Roman" pitchFamily="18" charset="0"/>
              </a:rPr>
              <a:t>  </a:t>
            </a:r>
          </a:p>
          <a:p>
            <a:pPr algn="ctr"/>
            <a:r>
              <a:rPr lang="en-US" sz="3200" b="1" u="sng" cap="none" dirty="0">
                <a:solidFill>
                  <a:schemeClr val="bg1"/>
                </a:solidFill>
                <a:latin typeface="Times New Roman" pitchFamily="18" charset="0"/>
                <a:cs typeface="Times New Roman" pitchFamily="18" charset="0"/>
              </a:rPr>
              <a:t>Byssinosis</a:t>
            </a:r>
          </a:p>
          <a:p>
            <a:pPr algn="just"/>
            <a:endParaRPr lang="en-US" sz="3200" b="1" u="sng" cap="none" dirty="0">
              <a:solidFill>
                <a:schemeClr val="bg1"/>
              </a:solidFill>
              <a:latin typeface="Times New Roman" pitchFamily="18" charset="0"/>
              <a:cs typeface="Times New Roman" pitchFamily="18" charset="0"/>
            </a:endParaRPr>
          </a:p>
          <a:p>
            <a:pPr marL="457200" indent="-457200" algn="just">
              <a:buClr>
                <a:schemeClr val="bg1"/>
              </a:buClr>
              <a:buFont typeface="Arial" panose="020B0604020202020204" pitchFamily="34" charset="0"/>
              <a:buChar char="•"/>
            </a:pPr>
            <a:r>
              <a:rPr lang="en-US" sz="3200" b="1" u="sng" cap="none" dirty="0">
                <a:solidFill>
                  <a:schemeClr val="bg1"/>
                </a:solidFill>
                <a:latin typeface="Times New Roman" pitchFamily="18" charset="0"/>
                <a:cs typeface="Times New Roman" pitchFamily="18" charset="0"/>
              </a:rPr>
              <a:t>Asthma like manifestation</a:t>
            </a:r>
            <a:r>
              <a:rPr lang="en-US" sz="3200" b="1" cap="none" dirty="0">
                <a:solidFill>
                  <a:schemeClr val="bg1"/>
                </a:solidFill>
                <a:latin typeface="Times New Roman" pitchFamily="18" charset="0"/>
                <a:cs typeface="Times New Roman" pitchFamily="18" charset="0"/>
              </a:rPr>
              <a:t> occurs among workers exposed to cotton dust in textile industry during bale opening, carding combing, spinning and sometimes weaving.</a:t>
            </a:r>
          </a:p>
          <a:p>
            <a:pPr algn="just">
              <a:buClr>
                <a:schemeClr val="bg1"/>
              </a:buClr>
            </a:pPr>
            <a:endParaRPr lang="en-US" sz="3200" b="1" cap="none" dirty="0">
              <a:solidFill>
                <a:schemeClr val="bg1"/>
              </a:solidFill>
              <a:latin typeface="Times New Roman" pitchFamily="18" charset="0"/>
              <a:cs typeface="Times New Roman" pitchFamily="18" charset="0"/>
            </a:endParaRPr>
          </a:p>
          <a:p>
            <a:pPr marL="457200" indent="-457200" algn="just">
              <a:buClr>
                <a:schemeClr val="bg1"/>
              </a:buClr>
              <a:buFont typeface="Arial" panose="020B0604020202020204" pitchFamily="34" charset="0"/>
              <a:buChar char="•"/>
            </a:pPr>
            <a:r>
              <a:rPr lang="en-US" sz="3200" b="1" cap="none" dirty="0">
                <a:solidFill>
                  <a:schemeClr val="bg1"/>
                </a:solidFill>
                <a:latin typeface="Times New Roman" pitchFamily="18" charset="0"/>
                <a:cs typeface="Times New Roman" pitchFamily="18" charset="0"/>
              </a:rPr>
              <a:t>Although cotton industry is wide spread in Egypt, this disease is rare.</a:t>
            </a:r>
          </a:p>
        </p:txBody>
      </p:sp>
    </p:spTree>
    <p:extLst>
      <p:ext uri="{BB962C8B-B14F-4D97-AF65-F5344CB8AC3E}">
        <p14:creationId xmlns:p14="http://schemas.microsoft.com/office/powerpoint/2010/main" val="287941128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42107" y="279777"/>
            <a:ext cx="7151015" cy="6165273"/>
          </a:xfrm>
        </p:spPr>
        <p:txBody>
          <a:bodyPr>
            <a:normAutofit/>
          </a:bodyPr>
          <a:lstStyle/>
          <a:p>
            <a:pPr algn="just"/>
            <a:r>
              <a:rPr lang="en-US" sz="2400" b="1" dirty="0">
                <a:solidFill>
                  <a:schemeClr val="bg1"/>
                </a:solidFill>
                <a:latin typeface="Times New Roman" pitchFamily="18" charset="0"/>
                <a:cs typeface="Times New Roman" pitchFamily="18" charset="0"/>
              </a:rPr>
              <a:t>  </a:t>
            </a:r>
          </a:p>
          <a:p>
            <a:r>
              <a:rPr lang="en-US" sz="3000" b="1" u="sng" cap="none" dirty="0">
                <a:solidFill>
                  <a:schemeClr val="bg1"/>
                </a:solidFill>
                <a:latin typeface="Times New Roman" pitchFamily="18" charset="0"/>
                <a:cs typeface="Times New Roman" pitchFamily="18" charset="0"/>
              </a:rPr>
              <a:t>Diagnosis:</a:t>
            </a:r>
          </a:p>
          <a:p>
            <a:endParaRPr lang="en-US" sz="1200" b="1" u="sng" cap="none" dirty="0">
              <a:solidFill>
                <a:schemeClr val="bg1"/>
              </a:solidFill>
              <a:latin typeface="Times New Roman" pitchFamily="18" charset="0"/>
              <a:cs typeface="Times New Roman" pitchFamily="18" charset="0"/>
            </a:endParaRPr>
          </a:p>
          <a:p>
            <a:pPr marL="457200" lvl="0" indent="-457200" algn="just">
              <a:buClr>
                <a:schemeClr val="bg1"/>
              </a:buClr>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History of exposure to cotton dust to more than 10 years.</a:t>
            </a:r>
          </a:p>
          <a:p>
            <a:pPr marL="457200" lvl="0" indent="-457200" algn="just">
              <a:buClr>
                <a:schemeClr val="bg1"/>
              </a:buClr>
              <a:buFont typeface="Arial" panose="020B0604020202020204" pitchFamily="34" charset="0"/>
              <a:buChar char="•"/>
            </a:pPr>
            <a:endParaRPr lang="en-US" sz="1100" b="1" cap="none" dirty="0">
              <a:solidFill>
                <a:schemeClr val="bg1"/>
              </a:solidFill>
              <a:latin typeface="Times New Roman" pitchFamily="18" charset="0"/>
              <a:cs typeface="Times New Roman" pitchFamily="18" charset="0"/>
            </a:endParaRPr>
          </a:p>
          <a:p>
            <a:pPr marL="457200" lvl="0" indent="-457200" algn="just">
              <a:buClr>
                <a:schemeClr val="bg1"/>
              </a:buClr>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The worker suffers of breathlessness and chest tightness and sometimes cough on the day after a day off.</a:t>
            </a:r>
          </a:p>
          <a:p>
            <a:pPr marL="457200" lvl="0" indent="-457200" algn="just">
              <a:buClr>
                <a:schemeClr val="bg1"/>
              </a:buClr>
              <a:buFont typeface="Arial" panose="020B0604020202020204" pitchFamily="34" charset="0"/>
              <a:buChar char="•"/>
            </a:pPr>
            <a:endParaRPr lang="en-US" sz="1600" b="1" cap="none" dirty="0">
              <a:solidFill>
                <a:schemeClr val="bg1"/>
              </a:solidFill>
              <a:latin typeface="Times New Roman" pitchFamily="18" charset="0"/>
              <a:cs typeface="Times New Roman" pitchFamily="18" charset="0"/>
            </a:endParaRPr>
          </a:p>
          <a:p>
            <a:pPr marL="457200" indent="-457200" algn="just">
              <a:buClr>
                <a:schemeClr val="bg1"/>
              </a:buClr>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Clinical examination: Picture of chronic obstructive airways disease.</a:t>
            </a:r>
          </a:p>
        </p:txBody>
      </p:sp>
    </p:spTree>
    <p:extLst>
      <p:ext uri="{BB962C8B-B14F-4D97-AF65-F5344CB8AC3E}">
        <p14:creationId xmlns:p14="http://schemas.microsoft.com/office/powerpoint/2010/main" val="5846561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1" y="279777"/>
            <a:ext cx="7578436" cy="6165273"/>
          </a:xfrm>
        </p:spPr>
        <p:txBody>
          <a:bodyPr>
            <a:normAutofit/>
          </a:bodyPr>
          <a:lstStyle/>
          <a:p>
            <a:pPr algn="just"/>
            <a:r>
              <a:rPr lang="en-US" sz="2400" b="1" dirty="0">
                <a:solidFill>
                  <a:schemeClr val="bg1"/>
                </a:solidFill>
                <a:latin typeface="Times New Roman" pitchFamily="18" charset="0"/>
                <a:cs typeface="Times New Roman" pitchFamily="18" charset="0"/>
              </a:rPr>
              <a:t>  </a:t>
            </a:r>
          </a:p>
          <a:p>
            <a:pPr marL="571500" lvl="0" indent="-571500" algn="just">
              <a:buClr>
                <a:schemeClr val="bg1"/>
              </a:buClr>
              <a:buFont typeface="Arial" panose="020B0604020202020204" pitchFamily="34" charset="0"/>
              <a:buChar char="•"/>
            </a:pPr>
            <a:r>
              <a:rPr lang="en-US" sz="3200" b="1" cap="none" dirty="0">
                <a:solidFill>
                  <a:schemeClr val="bg1"/>
                </a:solidFill>
                <a:latin typeface="Times New Roman" pitchFamily="18" charset="0"/>
                <a:cs typeface="Times New Roman" pitchFamily="18" charset="0"/>
              </a:rPr>
              <a:t>X ray is usually normal except some increase in </a:t>
            </a:r>
            <a:r>
              <a:rPr lang="en-US" sz="3200" b="1" cap="none" dirty="0" err="1">
                <a:solidFill>
                  <a:schemeClr val="bg1"/>
                </a:solidFill>
                <a:latin typeface="Times New Roman" pitchFamily="18" charset="0"/>
                <a:cs typeface="Times New Roman" pitchFamily="18" charset="0"/>
              </a:rPr>
              <a:t>broncho</a:t>
            </a:r>
            <a:r>
              <a:rPr lang="en-US" sz="3200" b="1" cap="none" dirty="0">
                <a:solidFill>
                  <a:schemeClr val="bg1"/>
                </a:solidFill>
                <a:latin typeface="Times New Roman" pitchFamily="18" charset="0"/>
                <a:cs typeface="Times New Roman" pitchFamily="18" charset="0"/>
              </a:rPr>
              <a:t> vascular markings.</a:t>
            </a:r>
          </a:p>
          <a:p>
            <a:pPr marL="571500" lvl="0" indent="-571500" algn="just">
              <a:buClr>
                <a:schemeClr val="bg1"/>
              </a:buClr>
              <a:buFont typeface="Arial" panose="020B0604020202020204" pitchFamily="34" charset="0"/>
              <a:buChar char="•"/>
            </a:pPr>
            <a:r>
              <a:rPr lang="en-US" sz="3200" b="1" cap="none" dirty="0">
                <a:solidFill>
                  <a:schemeClr val="bg1"/>
                </a:solidFill>
                <a:latin typeface="Times New Roman" pitchFamily="18" charset="0"/>
                <a:cs typeface="Times New Roman" pitchFamily="18" charset="0"/>
              </a:rPr>
              <a:t>Pulmonary function tests show drop in forced expiratory volume especially at the shift end of the first working day after a holiday.</a:t>
            </a:r>
          </a:p>
          <a:p>
            <a:pPr algn="just"/>
            <a:r>
              <a:rPr lang="en-US" sz="3200" b="1" u="sng" cap="none" dirty="0">
                <a:solidFill>
                  <a:schemeClr val="bg1"/>
                </a:solidFill>
                <a:latin typeface="Times New Roman" pitchFamily="18" charset="0"/>
                <a:cs typeface="Times New Roman" pitchFamily="18" charset="0"/>
              </a:rPr>
              <a:t>Treatment:</a:t>
            </a:r>
            <a:r>
              <a:rPr lang="en-US" sz="3200" b="1" cap="none" dirty="0">
                <a:solidFill>
                  <a:schemeClr val="bg1"/>
                </a:solidFill>
                <a:latin typeface="Times New Roman" pitchFamily="18" charset="0"/>
                <a:cs typeface="Times New Roman" pitchFamily="18" charset="0"/>
              </a:rPr>
              <a:t> as in asthma or asthmatic bronchitis.</a:t>
            </a:r>
          </a:p>
          <a:p>
            <a:pPr algn="just"/>
            <a:r>
              <a:rPr lang="en-US" sz="3200" b="1" u="sng" cap="none" dirty="0">
                <a:solidFill>
                  <a:schemeClr val="bg1"/>
                </a:solidFill>
                <a:latin typeface="Times New Roman" pitchFamily="18" charset="0"/>
                <a:cs typeface="Times New Roman" pitchFamily="18" charset="0"/>
              </a:rPr>
              <a:t>Prevention:</a:t>
            </a:r>
            <a:r>
              <a:rPr lang="en-US" sz="3200" b="1" cap="none" dirty="0">
                <a:solidFill>
                  <a:schemeClr val="bg1"/>
                </a:solidFill>
                <a:latin typeface="Times New Roman" pitchFamily="18" charset="0"/>
                <a:cs typeface="Times New Roman" pitchFamily="18" charset="0"/>
              </a:rPr>
              <a:t> Follow general rules.</a:t>
            </a:r>
          </a:p>
        </p:txBody>
      </p:sp>
    </p:spTree>
    <p:extLst>
      <p:ext uri="{BB962C8B-B14F-4D97-AF65-F5344CB8AC3E}">
        <p14:creationId xmlns:p14="http://schemas.microsoft.com/office/powerpoint/2010/main" val="190393826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91571" y="279777"/>
            <a:ext cx="7615450" cy="6165273"/>
          </a:xfrm>
        </p:spPr>
        <p:txBody>
          <a:bodyPr>
            <a:normAutofit/>
          </a:bodyPr>
          <a:lstStyle/>
          <a:p>
            <a:pPr algn="just"/>
            <a:r>
              <a:rPr lang="en-US" sz="2400" b="1" dirty="0">
                <a:solidFill>
                  <a:schemeClr val="bg1"/>
                </a:solidFill>
                <a:latin typeface="Times New Roman" pitchFamily="18" charset="0"/>
                <a:cs typeface="Times New Roman" pitchFamily="18" charset="0"/>
              </a:rPr>
              <a:t>  </a:t>
            </a:r>
          </a:p>
          <a:p>
            <a:pPr algn="ctr"/>
            <a:r>
              <a:rPr lang="en-US" sz="3200" b="1" cap="none" dirty="0">
                <a:solidFill>
                  <a:schemeClr val="bg1"/>
                </a:solidFill>
                <a:latin typeface="Times New Roman" panose="02020603050405020304" pitchFamily="18" charset="0"/>
                <a:cs typeface="Times New Roman" panose="02020603050405020304" pitchFamily="18" charset="0"/>
              </a:rPr>
              <a:t>Mill fever</a:t>
            </a:r>
          </a:p>
          <a:p>
            <a:pPr marL="457200" indent="-457200" algn="just">
              <a:buClr>
                <a:schemeClr val="bg1"/>
              </a:buClr>
              <a:buFont typeface="Arial" panose="020B0604020202020204" pitchFamily="34" charset="0"/>
              <a:buChar char="•"/>
            </a:pPr>
            <a:r>
              <a:rPr lang="en-US" sz="3200" b="1" cap="none" dirty="0">
                <a:solidFill>
                  <a:schemeClr val="bg1"/>
                </a:solidFill>
                <a:latin typeface="Times New Roman" panose="02020603050405020304" pitchFamily="18" charset="0"/>
                <a:cs typeface="Times New Roman" panose="02020603050405020304" pitchFamily="18" charset="0"/>
              </a:rPr>
              <a:t>Occurs in new employees unaccustomed to dust although tolerance develops after few days of acclimatization.</a:t>
            </a:r>
          </a:p>
          <a:p>
            <a:pPr algn="just">
              <a:buClr>
                <a:schemeClr val="bg1"/>
              </a:buClr>
            </a:pPr>
            <a:endParaRPr lang="en-US" sz="3200" b="1" cap="none" dirty="0">
              <a:solidFill>
                <a:schemeClr val="bg1"/>
              </a:solidFill>
              <a:latin typeface="Times New Roman" panose="02020603050405020304" pitchFamily="18" charset="0"/>
              <a:cs typeface="Times New Roman" panose="02020603050405020304" pitchFamily="18" charset="0"/>
            </a:endParaRPr>
          </a:p>
          <a:p>
            <a:pPr marL="457200" indent="-457200" algn="just">
              <a:buClr>
                <a:schemeClr val="bg1"/>
              </a:buClr>
              <a:buFont typeface="Arial" panose="020B0604020202020204" pitchFamily="34" charset="0"/>
              <a:buChar char="•"/>
            </a:pPr>
            <a:r>
              <a:rPr lang="en-US" sz="3200" b="1" cap="none" dirty="0">
                <a:solidFill>
                  <a:schemeClr val="bg1"/>
                </a:solidFill>
                <a:latin typeface="Times New Roman" panose="02020603050405020304" pitchFamily="18" charset="0"/>
                <a:cs typeface="Times New Roman" panose="02020603050405020304" pitchFamily="18" charset="0"/>
              </a:rPr>
              <a:t>Symptoms: acute onset of fever, chills, cough and general malaise. They start after 5-6 hours from exposure and clear rapidly on removal of patient from the dusty environment.</a:t>
            </a:r>
          </a:p>
        </p:txBody>
      </p:sp>
    </p:spTree>
    <p:extLst>
      <p:ext uri="{BB962C8B-B14F-4D97-AF65-F5344CB8AC3E}">
        <p14:creationId xmlns:p14="http://schemas.microsoft.com/office/powerpoint/2010/main" val="1967868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42107" y="279777"/>
            <a:ext cx="7439893" cy="6165273"/>
          </a:xfrm>
        </p:spPr>
        <p:txBody>
          <a:bodyPr>
            <a:normAutofit fontScale="92500" lnSpcReduction="20000"/>
          </a:bodyPr>
          <a:lstStyle/>
          <a:p>
            <a:pPr algn="just"/>
            <a:r>
              <a:rPr lang="en-US" sz="2400" b="1" dirty="0">
                <a:solidFill>
                  <a:schemeClr val="bg1"/>
                </a:solidFill>
                <a:latin typeface="Times New Roman" pitchFamily="18" charset="0"/>
                <a:cs typeface="Times New Roman" pitchFamily="18" charset="0"/>
              </a:rPr>
              <a:t>  </a:t>
            </a:r>
          </a:p>
          <a:p>
            <a:pPr algn="ctr"/>
            <a:r>
              <a:rPr lang="en-US" sz="3500" b="1" cap="none" dirty="0">
                <a:solidFill>
                  <a:schemeClr val="bg1"/>
                </a:solidFill>
                <a:latin typeface="Times New Roman" pitchFamily="18" charset="0"/>
                <a:cs typeface="Times New Roman" pitchFamily="18" charset="0"/>
              </a:rPr>
              <a:t>Weaver’s cough</a:t>
            </a:r>
          </a:p>
          <a:p>
            <a:pPr marL="457200" indent="-457200" algn="just">
              <a:buClr>
                <a:schemeClr val="bg1"/>
              </a:buClr>
              <a:buFont typeface="Arial" panose="020B0604020202020204" pitchFamily="34" charset="0"/>
              <a:buChar char="•"/>
            </a:pPr>
            <a:r>
              <a:rPr lang="en-US" sz="3500" b="1" cap="none" dirty="0">
                <a:solidFill>
                  <a:schemeClr val="bg1"/>
                </a:solidFill>
                <a:latin typeface="Times New Roman" pitchFamily="18" charset="0"/>
                <a:cs typeface="Times New Roman" pitchFamily="18" charset="0"/>
              </a:rPr>
              <a:t>Occurs in workers exposed to low grade wet cotton containing molds and fungi. </a:t>
            </a:r>
          </a:p>
          <a:p>
            <a:pPr marL="457200" indent="-457200" algn="just">
              <a:buClr>
                <a:schemeClr val="bg1"/>
              </a:buClr>
              <a:buFont typeface="Arial" panose="020B0604020202020204" pitchFamily="34" charset="0"/>
              <a:buChar char="•"/>
            </a:pPr>
            <a:r>
              <a:rPr lang="en-US" sz="3500" b="1" cap="none" dirty="0">
                <a:solidFill>
                  <a:schemeClr val="bg1"/>
                </a:solidFill>
                <a:latin typeface="Times New Roman" pitchFamily="18" charset="0"/>
                <a:cs typeface="Times New Roman" pitchFamily="18" charset="0"/>
              </a:rPr>
              <a:t>It affects all workers, old and new in an epidemic form, after 4-6 hours from exposure.</a:t>
            </a:r>
          </a:p>
          <a:p>
            <a:pPr marL="457200" indent="-457200" algn="just">
              <a:buClr>
                <a:schemeClr val="bg1"/>
              </a:buClr>
              <a:buFont typeface="Arial" panose="020B0604020202020204" pitchFamily="34" charset="0"/>
              <a:buChar char="•"/>
            </a:pPr>
            <a:r>
              <a:rPr lang="en-US" sz="3500" b="1" cap="none" dirty="0">
                <a:solidFill>
                  <a:schemeClr val="bg1"/>
                </a:solidFill>
                <a:latin typeface="Times New Roman" pitchFamily="18" charset="0"/>
                <a:cs typeface="Times New Roman" pitchFamily="18" charset="0"/>
              </a:rPr>
              <a:t>Symptoms: Mild dyspnea and persistent irritating cough with yellowish green sputum, aching limbs and back, headache, slight evening temperature and epistaxis in some cases.</a:t>
            </a:r>
          </a:p>
        </p:txBody>
      </p:sp>
    </p:spTree>
    <p:extLst>
      <p:ext uri="{BB962C8B-B14F-4D97-AF65-F5344CB8AC3E}">
        <p14:creationId xmlns:p14="http://schemas.microsoft.com/office/powerpoint/2010/main" val="270786726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26473" y="279777"/>
            <a:ext cx="7785014" cy="6165273"/>
          </a:xfrm>
        </p:spPr>
        <p:txBody>
          <a:bodyPr>
            <a:normAutofit/>
          </a:bodyPr>
          <a:lstStyle/>
          <a:p>
            <a:pPr algn="just"/>
            <a:r>
              <a:rPr lang="en-US" sz="2400" b="1" dirty="0">
                <a:solidFill>
                  <a:schemeClr val="bg1"/>
                </a:solidFill>
                <a:latin typeface="Times New Roman" pitchFamily="18" charset="0"/>
                <a:cs typeface="Times New Roman" pitchFamily="18" charset="0"/>
              </a:rPr>
              <a:t>  </a:t>
            </a:r>
          </a:p>
          <a:p>
            <a:pPr algn="ctr"/>
            <a:r>
              <a:rPr lang="en-US" sz="3200" b="1" cap="none" dirty="0">
                <a:solidFill>
                  <a:schemeClr val="bg1"/>
                </a:solidFill>
                <a:latin typeface="Times New Roman" panose="02020603050405020304" pitchFamily="18" charset="0"/>
                <a:cs typeface="Times New Roman" pitchFamily="18" charset="0"/>
              </a:rPr>
              <a:t>Farmer’s lung </a:t>
            </a:r>
          </a:p>
          <a:p>
            <a:pPr algn="ctr"/>
            <a:endParaRPr lang="en-US" sz="3200" b="1" cap="none" dirty="0">
              <a:solidFill>
                <a:schemeClr val="bg1"/>
              </a:solidFill>
              <a:latin typeface="Times New Roman" panose="02020603050405020304" pitchFamily="18" charset="0"/>
              <a:cs typeface="Times New Roman" pitchFamily="18" charset="0"/>
            </a:endParaRPr>
          </a:p>
          <a:p>
            <a:pPr marL="457200" indent="-457200" algn="just">
              <a:buClr>
                <a:schemeClr val="bg1"/>
              </a:buClr>
              <a:buFont typeface="Arial" panose="020B0604020202020204" pitchFamily="34" charset="0"/>
              <a:buChar char="•"/>
            </a:pPr>
            <a:r>
              <a:rPr lang="en-US" sz="3200" b="1" cap="none" dirty="0">
                <a:solidFill>
                  <a:schemeClr val="bg1"/>
                </a:solidFill>
                <a:latin typeface="Times New Roman" panose="02020603050405020304" pitchFamily="18" charset="0"/>
                <a:cs typeface="Times New Roman" pitchFamily="18" charset="0"/>
              </a:rPr>
              <a:t>This is a type of extrinsic allergic alveolitis due to antigen antibody reaction at the alveoli due to exposure to </a:t>
            </a:r>
            <a:r>
              <a:rPr lang="en-US" sz="3200" b="1" u="sng" cap="none" dirty="0">
                <a:solidFill>
                  <a:schemeClr val="bg1"/>
                </a:solidFill>
                <a:latin typeface="Times New Roman" panose="02020603050405020304" pitchFamily="18" charset="0"/>
                <a:cs typeface="Times New Roman" pitchFamily="18" charset="0"/>
              </a:rPr>
              <a:t>spores of the fungi </a:t>
            </a:r>
            <a:r>
              <a:rPr lang="en-US" sz="3200" b="1" cap="none" dirty="0">
                <a:solidFill>
                  <a:schemeClr val="bg1"/>
                </a:solidFill>
                <a:latin typeface="Times New Roman" panose="02020603050405020304" pitchFamily="18" charset="0"/>
                <a:cs typeface="Times New Roman" pitchFamily="18" charset="0"/>
              </a:rPr>
              <a:t>(</a:t>
            </a:r>
            <a:r>
              <a:rPr lang="en-US" sz="3200" b="1" cap="none" dirty="0" err="1">
                <a:solidFill>
                  <a:schemeClr val="bg1"/>
                </a:solidFill>
                <a:latin typeface="Times New Roman" pitchFamily="18" charset="0"/>
                <a:cs typeface="Times New Roman" pitchFamily="18" charset="0"/>
              </a:rPr>
              <a:t>Micropolyspora</a:t>
            </a:r>
            <a:r>
              <a:rPr lang="en-US" sz="3200" b="1" cap="none" dirty="0">
                <a:solidFill>
                  <a:schemeClr val="bg1"/>
                </a:solidFill>
                <a:latin typeface="Times New Roman" pitchFamily="18" charset="0"/>
                <a:cs typeface="Times New Roman" pitchFamily="18" charset="0"/>
              </a:rPr>
              <a:t> </a:t>
            </a:r>
            <a:r>
              <a:rPr lang="en-US" sz="3200" b="1" cap="none" dirty="0" err="1">
                <a:solidFill>
                  <a:schemeClr val="bg1"/>
                </a:solidFill>
                <a:latin typeface="Times New Roman" pitchFamily="18" charset="0"/>
                <a:cs typeface="Times New Roman" pitchFamily="18" charset="0"/>
              </a:rPr>
              <a:t>faen</a:t>
            </a:r>
            <a:r>
              <a:rPr lang="en-US" sz="3200" b="1" cap="none" dirty="0">
                <a:solidFill>
                  <a:schemeClr val="bg1"/>
                </a:solidFill>
                <a:latin typeface="Times New Roman" pitchFamily="18" charset="0"/>
                <a:cs typeface="Times New Roman" pitchFamily="18" charset="0"/>
              </a:rPr>
              <a:t>, </a:t>
            </a:r>
            <a:r>
              <a:rPr lang="en-US" sz="3200" b="1" cap="none" dirty="0" err="1">
                <a:solidFill>
                  <a:schemeClr val="bg1"/>
                </a:solidFill>
                <a:latin typeface="Times New Roman" pitchFamily="18" charset="0"/>
                <a:cs typeface="Times New Roman" pitchFamily="18" charset="0"/>
              </a:rPr>
              <a:t>Micropolyspora</a:t>
            </a:r>
            <a:r>
              <a:rPr lang="en-US" sz="3200" b="1" cap="none" dirty="0">
                <a:solidFill>
                  <a:schemeClr val="bg1"/>
                </a:solidFill>
                <a:latin typeface="Times New Roman" pitchFamily="18" charset="0"/>
                <a:cs typeface="Times New Roman" pitchFamily="18" charset="0"/>
              </a:rPr>
              <a:t> </a:t>
            </a:r>
            <a:r>
              <a:rPr lang="en-US" sz="3200" b="1" cap="none" dirty="0" err="1">
                <a:solidFill>
                  <a:schemeClr val="bg1"/>
                </a:solidFill>
                <a:latin typeface="Times New Roman" pitchFamily="18" charset="0"/>
                <a:cs typeface="Times New Roman" pitchFamily="18" charset="0"/>
              </a:rPr>
              <a:t>polyspora</a:t>
            </a:r>
            <a:r>
              <a:rPr lang="en-US" sz="3200" b="1" cap="none" dirty="0">
                <a:solidFill>
                  <a:schemeClr val="bg1"/>
                </a:solidFill>
                <a:latin typeface="Times New Roman" pitchFamily="18" charset="0"/>
                <a:cs typeface="Times New Roman" pitchFamily="18" charset="0"/>
              </a:rPr>
              <a:t>) found on the </a:t>
            </a:r>
            <a:r>
              <a:rPr lang="en-US" sz="3200" b="1" cap="none">
                <a:solidFill>
                  <a:schemeClr val="bg1"/>
                </a:solidFill>
                <a:latin typeface="Times New Roman" pitchFamily="18" charset="0"/>
                <a:cs typeface="Times New Roman" pitchFamily="18" charset="0"/>
              </a:rPr>
              <a:t>moldy hay.</a:t>
            </a:r>
            <a:endParaRPr lang="en-US" sz="3200" b="1" cap="none"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48267185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5019" y="279777"/>
            <a:ext cx="7359866" cy="6165273"/>
          </a:xfrm>
        </p:spPr>
        <p:txBody>
          <a:bodyPr>
            <a:normAutofit/>
          </a:bodyPr>
          <a:lstStyle/>
          <a:p>
            <a:pPr algn="just"/>
            <a:r>
              <a:rPr lang="en-US" sz="2400" b="1" dirty="0">
                <a:solidFill>
                  <a:schemeClr val="bg1"/>
                </a:solidFill>
                <a:latin typeface="Times New Roman" pitchFamily="18" charset="0"/>
                <a:cs typeface="Times New Roman" pitchFamily="18" charset="0"/>
              </a:rPr>
              <a:t>  </a:t>
            </a:r>
          </a:p>
          <a:p>
            <a:pPr algn="ctr"/>
            <a:r>
              <a:rPr lang="en-US" sz="3200" b="1" cap="none" dirty="0" err="1">
                <a:solidFill>
                  <a:schemeClr val="bg1"/>
                </a:solidFill>
                <a:latin typeface="Times New Roman" pitchFamily="18" charset="0"/>
                <a:cs typeface="Times New Roman" pitchFamily="18" charset="0"/>
              </a:rPr>
              <a:t>Bagassosis</a:t>
            </a:r>
            <a:endParaRPr lang="en-US" sz="3200" b="1" cap="none" dirty="0">
              <a:solidFill>
                <a:schemeClr val="bg1"/>
              </a:solidFill>
              <a:latin typeface="Times New Roman" pitchFamily="18" charset="0"/>
              <a:cs typeface="Times New Roman" pitchFamily="18" charset="0"/>
            </a:endParaRPr>
          </a:p>
          <a:p>
            <a:pPr algn="ctr"/>
            <a:endParaRPr lang="en-US" sz="3200" b="1" cap="none" dirty="0">
              <a:solidFill>
                <a:schemeClr val="bg1"/>
              </a:solidFill>
              <a:latin typeface="Times New Roman" pitchFamily="18" charset="0"/>
              <a:cs typeface="Times New Roman" pitchFamily="18" charset="0"/>
            </a:endParaRPr>
          </a:p>
          <a:p>
            <a:pPr marL="457200" indent="-457200" algn="just">
              <a:buClr>
                <a:schemeClr val="bg1"/>
              </a:buClr>
              <a:buFont typeface="Arial" panose="020B0604020202020204" pitchFamily="34" charset="0"/>
              <a:buChar char="•"/>
            </a:pPr>
            <a:r>
              <a:rPr lang="en-US" sz="3200" b="1" cap="none" dirty="0">
                <a:solidFill>
                  <a:schemeClr val="bg1"/>
                </a:solidFill>
                <a:latin typeface="Times New Roman" pitchFamily="18" charset="0"/>
                <a:cs typeface="Times New Roman" pitchFamily="18" charset="0"/>
              </a:rPr>
              <a:t>Extrinsic allergic alveolitis due exposure to spores of the fungi </a:t>
            </a:r>
            <a:r>
              <a:rPr lang="en-US" sz="3200" b="1" cap="none" dirty="0" err="1">
                <a:solidFill>
                  <a:schemeClr val="bg1"/>
                </a:solidFill>
                <a:latin typeface="Times New Roman" pitchFamily="18" charset="0"/>
                <a:cs typeface="Times New Roman" pitchFamily="18" charset="0"/>
              </a:rPr>
              <a:t>thermoactinomyces</a:t>
            </a:r>
            <a:r>
              <a:rPr lang="en-US" sz="3200" b="1" cap="none" dirty="0">
                <a:solidFill>
                  <a:schemeClr val="bg1"/>
                </a:solidFill>
                <a:latin typeface="Times New Roman" pitchFamily="18" charset="0"/>
                <a:cs typeface="Times New Roman" pitchFamily="18" charset="0"/>
              </a:rPr>
              <a:t> </a:t>
            </a:r>
            <a:r>
              <a:rPr lang="en-US" sz="3200" b="1" cap="none" dirty="0" err="1">
                <a:solidFill>
                  <a:schemeClr val="bg1"/>
                </a:solidFill>
                <a:latin typeface="Times New Roman" pitchFamily="18" charset="0"/>
                <a:cs typeface="Times New Roman" pitchFamily="18" charset="0"/>
              </a:rPr>
              <a:t>sacchari</a:t>
            </a:r>
            <a:r>
              <a:rPr lang="en-US" sz="3200" b="1" cap="none" dirty="0">
                <a:solidFill>
                  <a:schemeClr val="bg1"/>
                </a:solidFill>
                <a:latin typeface="Times New Roman" pitchFamily="18" charset="0"/>
                <a:cs typeface="Times New Roman" pitchFamily="18" charset="0"/>
              </a:rPr>
              <a:t> found on the stored bagass in the wood and paper industry.</a:t>
            </a:r>
          </a:p>
        </p:txBody>
      </p:sp>
    </p:spTree>
    <p:extLst>
      <p:ext uri="{BB962C8B-B14F-4D97-AF65-F5344CB8AC3E}">
        <p14:creationId xmlns:p14="http://schemas.microsoft.com/office/powerpoint/2010/main" val="138017325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40328" y="942109"/>
            <a:ext cx="7786254" cy="5389108"/>
          </a:xfrm>
        </p:spPr>
        <p:txBody>
          <a:bodyPr>
            <a:normAutofit/>
          </a:bodyPr>
          <a:lstStyle/>
          <a:p>
            <a:pPr algn="just"/>
            <a:r>
              <a:rPr lang="en-US" sz="2400" b="1" dirty="0">
                <a:solidFill>
                  <a:schemeClr val="bg1"/>
                </a:solidFill>
                <a:latin typeface="Times New Roman" pitchFamily="18" charset="0"/>
                <a:cs typeface="Times New Roman" pitchFamily="18" charset="0"/>
              </a:rPr>
              <a:t>  </a:t>
            </a:r>
          </a:p>
          <a:p>
            <a:pPr marL="457200" indent="-457200" algn="just">
              <a:buClr>
                <a:schemeClr val="bg1"/>
              </a:buClr>
              <a:buFont typeface="Wingdings" panose="05000000000000000000" pitchFamily="2" charset="2"/>
              <a:buChar char="ü"/>
            </a:pPr>
            <a:r>
              <a:rPr lang="en-US" sz="3200" b="1" cap="none" dirty="0">
                <a:solidFill>
                  <a:schemeClr val="bg1"/>
                </a:solidFill>
                <a:latin typeface="Times New Roman" pitchFamily="18" charset="0"/>
                <a:cs typeface="Times New Roman" pitchFamily="18" charset="0"/>
              </a:rPr>
              <a:t>The pathological process begins by diseases inflammatory process in the form of granulomatous pneumonitis that occasionally undergoes organization leading to interstitial fibrosis and thickening of the alveolo-capillary membrane. </a:t>
            </a:r>
          </a:p>
        </p:txBody>
      </p:sp>
    </p:spTree>
    <p:extLst>
      <p:ext uri="{BB962C8B-B14F-4D97-AF65-F5344CB8AC3E}">
        <p14:creationId xmlns:p14="http://schemas.microsoft.com/office/powerpoint/2010/main" val="1317329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9927" y="422873"/>
            <a:ext cx="7259782" cy="6310436"/>
          </a:xfrm>
        </p:spPr>
        <p:txBody>
          <a:bodyPr>
            <a:normAutofit/>
          </a:bodyPr>
          <a:lstStyle/>
          <a:p>
            <a:pPr algn="just">
              <a:buClr>
                <a:schemeClr val="bg1"/>
              </a:buClr>
              <a:buSzPct val="90000"/>
            </a:pPr>
            <a:endParaRPr lang="en-US" sz="2800" b="1" cap="none" dirty="0">
              <a:solidFill>
                <a:schemeClr val="bg1"/>
              </a:solidFill>
              <a:latin typeface="Times New Roman" pitchFamily="18" charset="0"/>
              <a:cs typeface="Times New Roman" pitchFamily="18" charset="0"/>
            </a:endParaRPr>
          </a:p>
          <a:p>
            <a:pPr algn="just">
              <a:buClr>
                <a:schemeClr val="bg1"/>
              </a:buClr>
              <a:buSzPct val="90000"/>
              <a:buFont typeface="Arial" pitchFamily="34" charset="0"/>
              <a:buChar char="•"/>
            </a:pPr>
            <a:r>
              <a:rPr lang="en-US" sz="2800" b="1" cap="none" dirty="0">
                <a:solidFill>
                  <a:schemeClr val="bg1"/>
                </a:solidFill>
                <a:latin typeface="Times New Roman" pitchFamily="18" charset="0"/>
                <a:cs typeface="Times New Roman" pitchFamily="18" charset="0"/>
              </a:rPr>
              <a:t> Examples of work-related diseases are:</a:t>
            </a:r>
          </a:p>
          <a:p>
            <a:pPr marL="442913" algn="just"/>
            <a:r>
              <a:rPr lang="en-US" sz="2800" b="1" cap="none" dirty="0">
                <a:solidFill>
                  <a:schemeClr val="bg1"/>
                </a:solidFill>
                <a:latin typeface="Times New Roman" pitchFamily="18" charset="0"/>
                <a:cs typeface="Times New Roman" pitchFamily="18" charset="0"/>
              </a:rPr>
              <a:t>- Hypertension.             </a:t>
            </a:r>
          </a:p>
          <a:p>
            <a:pPr marL="442913" algn="just"/>
            <a:r>
              <a:rPr lang="en-US" sz="2800" b="1" cap="none" dirty="0">
                <a:solidFill>
                  <a:schemeClr val="bg1"/>
                </a:solidFill>
                <a:latin typeface="Times New Roman" pitchFamily="18" charset="0"/>
                <a:cs typeface="Times New Roman" pitchFamily="18" charset="0"/>
              </a:rPr>
              <a:t>- Ischemic heart disease.  </a:t>
            </a:r>
          </a:p>
          <a:p>
            <a:pPr marL="442913" algn="just"/>
            <a:r>
              <a:rPr lang="en-US" sz="2800" b="1" cap="none" dirty="0">
                <a:solidFill>
                  <a:schemeClr val="bg1"/>
                </a:solidFill>
                <a:latin typeface="Times New Roman" pitchFamily="18" charset="0"/>
                <a:cs typeface="Times New Roman" pitchFamily="18" charset="0"/>
              </a:rPr>
              <a:t>- Psychosomatic illness.                 </a:t>
            </a:r>
          </a:p>
          <a:p>
            <a:pPr marL="442913" algn="just"/>
            <a:r>
              <a:rPr lang="en-US" sz="2800" b="1" cap="none" dirty="0">
                <a:solidFill>
                  <a:schemeClr val="bg1"/>
                </a:solidFill>
                <a:latin typeface="Times New Roman" pitchFamily="18" charset="0"/>
                <a:cs typeface="Times New Roman" pitchFamily="18" charset="0"/>
              </a:rPr>
              <a:t>- Musculoskeletal disorders.            </a:t>
            </a:r>
          </a:p>
          <a:p>
            <a:pPr marL="442913" algn="just"/>
            <a:r>
              <a:rPr lang="en-US" sz="2800" b="1" cap="none" dirty="0">
                <a:solidFill>
                  <a:schemeClr val="bg1"/>
                </a:solidFill>
                <a:latin typeface="Times New Roman" pitchFamily="18" charset="0"/>
                <a:cs typeface="Times New Roman" pitchFamily="18" charset="0"/>
              </a:rPr>
              <a:t>- Chronic non-specific respiratory diseases/ chronic bronchitis.</a:t>
            </a:r>
          </a:p>
          <a:p>
            <a:pPr algn="just">
              <a:buClr>
                <a:schemeClr val="bg1"/>
              </a:buClr>
              <a:buSzPct val="90000"/>
              <a:buFont typeface="Arial" pitchFamily="34" charset="0"/>
              <a:buChar char="•"/>
            </a:pPr>
            <a:r>
              <a:rPr lang="en-US" sz="2800" b="1" cap="none" dirty="0">
                <a:solidFill>
                  <a:schemeClr val="bg1"/>
                </a:solidFill>
                <a:latin typeface="Times New Roman" pitchFamily="18" charset="0"/>
                <a:cs typeface="Times New Roman" pitchFamily="18" charset="0"/>
              </a:rPr>
              <a:t> In these diseases, </a:t>
            </a:r>
            <a:r>
              <a:rPr lang="en-US" sz="2800" b="1" u="sng" cap="none" dirty="0">
                <a:solidFill>
                  <a:schemeClr val="bg1"/>
                </a:solidFill>
                <a:latin typeface="Times New Roman" pitchFamily="18" charset="0"/>
                <a:cs typeface="Times New Roman" pitchFamily="18" charset="0"/>
              </a:rPr>
              <a:t>work may be a factor</a:t>
            </a:r>
            <a:r>
              <a:rPr lang="en-US" sz="2800" b="1" cap="none" dirty="0">
                <a:solidFill>
                  <a:schemeClr val="bg1"/>
                </a:solidFill>
                <a:latin typeface="Times New Roman" pitchFamily="18" charset="0"/>
                <a:cs typeface="Times New Roman" pitchFamily="18" charset="0"/>
              </a:rPr>
              <a:t> in its causation or may </a:t>
            </a:r>
            <a:r>
              <a:rPr lang="en-US" sz="2800" b="1" u="sng" cap="none" dirty="0">
                <a:solidFill>
                  <a:schemeClr val="bg1"/>
                </a:solidFill>
                <a:latin typeface="Times New Roman" pitchFamily="18" charset="0"/>
                <a:cs typeface="Times New Roman" pitchFamily="18" charset="0"/>
              </a:rPr>
              <a:t>aggravate a pre-existing condition</a:t>
            </a:r>
            <a:r>
              <a:rPr lang="en-US" sz="2800" b="1" cap="none" dirty="0">
                <a:solidFill>
                  <a:schemeClr val="bg1"/>
                </a:solidFill>
                <a:latin typeface="Times New Roman" pitchFamily="18" charset="0"/>
                <a:cs typeface="Times New Roman" pitchFamily="18" charset="0"/>
              </a:rPr>
              <a:t>.</a:t>
            </a:r>
          </a:p>
          <a:p>
            <a:r>
              <a:rPr lang="en-US" sz="2800" b="1" cap="none" dirty="0">
                <a:solidFill>
                  <a:schemeClr val="bg1"/>
                </a:solidFill>
                <a:latin typeface="Times New Roman" pitchFamily="18" charset="0"/>
                <a:cs typeface="Times New Roman" pitchFamily="18" charset="0"/>
              </a:rPr>
              <a:t>                  </a:t>
            </a:r>
          </a:p>
          <a:p>
            <a:endParaRPr lang="en-US" sz="2400" b="1" dirty="0">
              <a:solidFill>
                <a:schemeClr val="bg1"/>
              </a:solidFill>
              <a:latin typeface="Times New Roman" pitchFamily="18" charset="0"/>
              <a:cs typeface="Times New Roman" pitchFamily="18" charset="0"/>
            </a:endParaRPr>
          </a:p>
          <a:p>
            <a:pPr algn="just">
              <a:lnSpc>
                <a:spcPct val="150000"/>
              </a:lnSpc>
              <a:buClr>
                <a:schemeClr val="bg1"/>
              </a:buClr>
              <a:buSzPct val="90000"/>
            </a:pPr>
            <a:endParaRPr lang="en-US" sz="2400" b="1" dirty="0">
              <a:solidFill>
                <a:schemeClr val="bg1"/>
              </a:solidFill>
              <a:latin typeface="Times New Roman" pitchFamily="18" charset="0"/>
              <a:cs typeface="Times New Roman" pitchFamily="18" charset="0"/>
            </a:endParaRPr>
          </a:p>
          <a:p>
            <a:endParaRPr lang="en-US" sz="24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16572365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42107" y="279777"/>
            <a:ext cx="7151015" cy="6165273"/>
          </a:xfrm>
        </p:spPr>
        <p:txBody>
          <a:bodyPr>
            <a:normAutofit/>
          </a:bodyPr>
          <a:lstStyle/>
          <a:p>
            <a:pPr algn="just"/>
            <a:r>
              <a:rPr lang="en-US" sz="2400" b="1" dirty="0">
                <a:solidFill>
                  <a:schemeClr val="bg1"/>
                </a:solidFill>
                <a:latin typeface="Times New Roman" pitchFamily="18" charset="0"/>
                <a:cs typeface="Times New Roman" pitchFamily="18" charset="0"/>
              </a:rPr>
              <a:t>  </a:t>
            </a:r>
          </a:p>
          <a:p>
            <a:pPr algn="just"/>
            <a:r>
              <a:rPr lang="en-US" sz="3000" b="1" u="sng" cap="none" dirty="0">
                <a:solidFill>
                  <a:schemeClr val="bg1"/>
                </a:solidFill>
                <a:latin typeface="Times New Roman" pitchFamily="18" charset="0"/>
                <a:cs typeface="Times New Roman" pitchFamily="18" charset="0"/>
              </a:rPr>
              <a:t>Clinical presentation</a:t>
            </a:r>
            <a:r>
              <a:rPr lang="en-US" sz="3000" b="1" cap="none" dirty="0">
                <a:solidFill>
                  <a:schemeClr val="bg1"/>
                </a:solidFill>
                <a:latin typeface="Times New Roman" pitchFamily="18" charset="0"/>
                <a:cs typeface="Times New Roman" pitchFamily="18" charset="0"/>
              </a:rPr>
              <a:t>: it is in the form of acute phase or chronic phase</a:t>
            </a:r>
          </a:p>
          <a:p>
            <a:pPr algn="just"/>
            <a:r>
              <a:rPr lang="en-US" sz="3000" b="1" u="sng" cap="none" dirty="0">
                <a:solidFill>
                  <a:schemeClr val="bg1"/>
                </a:solidFill>
                <a:latin typeface="Times New Roman" pitchFamily="18" charset="0"/>
                <a:cs typeface="Times New Roman" pitchFamily="18" charset="0"/>
              </a:rPr>
              <a:t>Acute form</a:t>
            </a:r>
            <a:r>
              <a:rPr lang="en-US" sz="3000" b="1" cap="none" dirty="0">
                <a:solidFill>
                  <a:schemeClr val="bg1"/>
                </a:solidFill>
                <a:latin typeface="Times New Roman" pitchFamily="18" charset="0"/>
                <a:cs typeface="Times New Roman" pitchFamily="18" charset="0"/>
              </a:rPr>
              <a:t>:</a:t>
            </a:r>
          </a:p>
          <a:p>
            <a:pPr marL="457200" indent="-457200" algn="just">
              <a:buClr>
                <a:schemeClr val="bg1"/>
              </a:buClr>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Onset: it occurs 4-6 hours after exposure.</a:t>
            </a:r>
          </a:p>
          <a:p>
            <a:pPr marL="457200" indent="-457200" algn="just">
              <a:buClr>
                <a:schemeClr val="bg1"/>
              </a:buClr>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Symptoms: The symptoms are in the form of malaise, fever, chills, pain, unproductive cough, chest tightness and dyspnea. </a:t>
            </a:r>
          </a:p>
          <a:p>
            <a:pPr marL="457200" indent="-457200" algn="just">
              <a:buClr>
                <a:schemeClr val="bg1"/>
              </a:buClr>
              <a:buFont typeface="Arial" panose="020B0604020202020204" pitchFamily="34" charset="0"/>
              <a:buChar char="•"/>
            </a:pPr>
            <a:r>
              <a:rPr lang="en-US" sz="3000" b="1" cap="none" dirty="0">
                <a:solidFill>
                  <a:schemeClr val="bg1"/>
                </a:solidFill>
                <a:latin typeface="Times New Roman" pitchFamily="18" charset="0"/>
                <a:cs typeface="Times New Roman" pitchFamily="18" charset="0"/>
              </a:rPr>
              <a:t>These symptoms last from 12 hours up to a week.</a:t>
            </a:r>
          </a:p>
        </p:txBody>
      </p:sp>
    </p:spTree>
    <p:extLst>
      <p:ext uri="{BB962C8B-B14F-4D97-AF65-F5344CB8AC3E}">
        <p14:creationId xmlns:p14="http://schemas.microsoft.com/office/powerpoint/2010/main" val="23708996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58090" y="346363"/>
            <a:ext cx="7827820" cy="6165273"/>
          </a:xfrm>
        </p:spPr>
        <p:txBody>
          <a:bodyPr>
            <a:normAutofit/>
          </a:bodyPr>
          <a:lstStyle/>
          <a:p>
            <a:pPr algn="just"/>
            <a:r>
              <a:rPr lang="en-US" sz="2400" b="1" dirty="0">
                <a:solidFill>
                  <a:schemeClr val="bg1"/>
                </a:solidFill>
                <a:latin typeface="Times New Roman" pitchFamily="18" charset="0"/>
                <a:cs typeface="Times New Roman" pitchFamily="18" charset="0"/>
              </a:rPr>
              <a:t>  </a:t>
            </a:r>
          </a:p>
          <a:p>
            <a:pPr algn="just"/>
            <a:r>
              <a:rPr lang="en-US" sz="3200" b="1" u="sng" cap="none" dirty="0">
                <a:solidFill>
                  <a:schemeClr val="bg1"/>
                </a:solidFill>
                <a:latin typeface="Times New Roman" pitchFamily="18" charset="0"/>
                <a:cs typeface="Times New Roman" pitchFamily="18" charset="0"/>
              </a:rPr>
              <a:t>Signs:</a:t>
            </a:r>
            <a:r>
              <a:rPr lang="en-US" sz="3200" b="1" cap="none" dirty="0">
                <a:solidFill>
                  <a:schemeClr val="bg1"/>
                </a:solidFill>
                <a:latin typeface="Times New Roman" pitchFamily="18" charset="0"/>
                <a:cs typeface="Times New Roman" pitchFamily="18" charset="0"/>
              </a:rPr>
              <a:t> Fever, tachycardia and tachypnea and basal crepitations.</a:t>
            </a:r>
          </a:p>
          <a:p>
            <a:pPr algn="just"/>
            <a:endParaRPr lang="en-US" sz="2000" b="1" cap="none" dirty="0">
              <a:solidFill>
                <a:schemeClr val="bg1"/>
              </a:solidFill>
              <a:latin typeface="Times New Roman" pitchFamily="18" charset="0"/>
              <a:cs typeface="Times New Roman" pitchFamily="18" charset="0"/>
            </a:endParaRPr>
          </a:p>
          <a:p>
            <a:pPr algn="just"/>
            <a:r>
              <a:rPr lang="en-US" sz="3200" b="1" u="sng" cap="none" dirty="0">
                <a:solidFill>
                  <a:schemeClr val="bg1"/>
                </a:solidFill>
                <a:latin typeface="Times New Roman" pitchFamily="18" charset="0"/>
                <a:cs typeface="Times New Roman" pitchFamily="18" charset="0"/>
              </a:rPr>
              <a:t>Investigations:</a:t>
            </a:r>
            <a:r>
              <a:rPr lang="en-US" sz="3200" b="1" cap="none" dirty="0">
                <a:solidFill>
                  <a:schemeClr val="bg1"/>
                </a:solidFill>
                <a:latin typeface="Times New Roman" pitchFamily="18" charset="0"/>
                <a:cs typeface="Times New Roman" pitchFamily="18" charset="0"/>
              </a:rPr>
              <a:t> Serology, pulmonary function tests, and lung biopsy.</a:t>
            </a:r>
          </a:p>
          <a:p>
            <a:pPr algn="just"/>
            <a:endParaRPr lang="en-US" b="1" cap="none" dirty="0">
              <a:solidFill>
                <a:schemeClr val="bg1"/>
              </a:solidFill>
              <a:latin typeface="Times New Roman" pitchFamily="18" charset="0"/>
              <a:cs typeface="Times New Roman" pitchFamily="18" charset="0"/>
            </a:endParaRPr>
          </a:p>
          <a:p>
            <a:pPr algn="just"/>
            <a:r>
              <a:rPr lang="en-US" sz="3200" b="1" u="sng" cap="none" dirty="0">
                <a:solidFill>
                  <a:schemeClr val="bg1"/>
                </a:solidFill>
                <a:latin typeface="Times New Roman" pitchFamily="18" charset="0"/>
                <a:cs typeface="Times New Roman" pitchFamily="18" charset="0"/>
              </a:rPr>
              <a:t>Prevention:</a:t>
            </a:r>
            <a:r>
              <a:rPr lang="en-US" sz="3200" b="1" cap="none" dirty="0">
                <a:solidFill>
                  <a:schemeClr val="bg1"/>
                </a:solidFill>
                <a:latin typeface="Times New Roman" pitchFamily="18" charset="0"/>
                <a:cs typeface="Times New Roman" pitchFamily="18" charset="0"/>
              </a:rPr>
              <a:t> The most important is the prevention of growth of the fungi on the hay or the bagass by spraying </a:t>
            </a:r>
            <a:r>
              <a:rPr lang="en-US" sz="3200" b="1" u="sng" cap="none" dirty="0">
                <a:solidFill>
                  <a:schemeClr val="bg1"/>
                </a:solidFill>
                <a:latin typeface="Times New Roman" pitchFamily="18" charset="0"/>
                <a:cs typeface="Times New Roman" pitchFamily="18" charset="0"/>
              </a:rPr>
              <a:t>1% propionic acid</a:t>
            </a:r>
            <a:r>
              <a:rPr lang="en-US" sz="3200" b="1" cap="none" dirty="0">
                <a:solidFill>
                  <a:schemeClr val="bg1"/>
                </a:solidFill>
                <a:latin typeface="Times New Roman" pitchFamily="18" charset="0"/>
                <a:cs typeface="Times New Roman" pitchFamily="18" charset="0"/>
              </a:rPr>
              <a:t>, otherwise follow the general rules.</a:t>
            </a:r>
          </a:p>
        </p:txBody>
      </p:sp>
    </p:spTree>
    <p:extLst>
      <p:ext uri="{BB962C8B-B14F-4D97-AF65-F5344CB8AC3E}">
        <p14:creationId xmlns:p14="http://schemas.microsoft.com/office/powerpoint/2010/main" val="118742146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42107" y="457198"/>
            <a:ext cx="6954983" cy="6165273"/>
          </a:xfrm>
        </p:spPr>
        <p:txBody>
          <a:bodyPr>
            <a:normAutofit/>
          </a:bodyPr>
          <a:lstStyle/>
          <a:p>
            <a:pPr>
              <a:buClr>
                <a:schemeClr val="bg1"/>
              </a:buClr>
              <a:buSzPct val="90000"/>
            </a:pPr>
            <a:r>
              <a:rPr lang="en-US" sz="2400" b="1" dirty="0">
                <a:solidFill>
                  <a:schemeClr val="bg1"/>
                </a:solidFill>
                <a:latin typeface="Times New Roman" pitchFamily="18" charset="0"/>
                <a:cs typeface="Times New Roman" pitchFamily="18" charset="0"/>
              </a:rPr>
              <a:t>  </a:t>
            </a:r>
          </a:p>
          <a:p>
            <a:pPr>
              <a:buClr>
                <a:schemeClr val="bg1"/>
              </a:buClr>
              <a:buSzPct val="90000"/>
            </a:pPr>
            <a:endParaRPr lang="en-US" sz="2400" b="1" dirty="0">
              <a:solidFill>
                <a:schemeClr val="bg1"/>
              </a:solidFill>
              <a:latin typeface="Times New Roman" pitchFamily="18" charset="0"/>
              <a:cs typeface="Times New Roman" pitchFamily="18" charset="0"/>
            </a:endParaRPr>
          </a:p>
          <a:p>
            <a:pPr>
              <a:buClr>
                <a:schemeClr val="bg1"/>
              </a:buClr>
              <a:buSzPct val="90000"/>
            </a:pPr>
            <a:endParaRPr lang="en-US" sz="2400" b="1" dirty="0">
              <a:solidFill>
                <a:schemeClr val="bg1"/>
              </a:solidFill>
              <a:latin typeface="Times New Roman" pitchFamily="18" charset="0"/>
              <a:cs typeface="Times New Roman" pitchFamily="18" charset="0"/>
            </a:endParaRPr>
          </a:p>
          <a:p>
            <a:pPr>
              <a:buClr>
                <a:schemeClr val="bg1"/>
              </a:buClr>
              <a:buSzPct val="90000"/>
            </a:pPr>
            <a:endParaRPr lang="en-US" sz="2400" b="1" dirty="0">
              <a:solidFill>
                <a:schemeClr val="bg1"/>
              </a:solidFill>
              <a:latin typeface="Times New Roman" pitchFamily="18" charset="0"/>
              <a:cs typeface="Times New Roman" pitchFamily="18" charset="0"/>
            </a:endParaRPr>
          </a:p>
          <a:p>
            <a:pPr>
              <a:buClr>
                <a:schemeClr val="bg1"/>
              </a:buClr>
              <a:buSzPct val="90000"/>
            </a:pPr>
            <a:endParaRPr lang="en-US" sz="2400" b="1" dirty="0">
              <a:solidFill>
                <a:schemeClr val="bg1"/>
              </a:solidFill>
              <a:latin typeface="Times New Roman" pitchFamily="18" charset="0"/>
              <a:cs typeface="Times New Roman" pitchFamily="18" charset="0"/>
            </a:endParaRPr>
          </a:p>
          <a:p>
            <a:pPr algn="ctr">
              <a:buClr>
                <a:schemeClr val="bg1"/>
              </a:buClr>
              <a:buSzPct val="90000"/>
            </a:pPr>
            <a:r>
              <a:rPr lang="en-US" sz="8000" b="1" dirty="0">
                <a:solidFill>
                  <a:schemeClr val="bg1"/>
                </a:solidFill>
                <a:latin typeface="Times New Roman" pitchFamily="18" charset="0"/>
                <a:cs typeface="Times New Roman" pitchFamily="18" charset="0"/>
              </a:rPr>
              <a:t>thank you</a:t>
            </a:r>
          </a:p>
          <a:p>
            <a:pPr algn="just">
              <a:lnSpc>
                <a:spcPct val="150000"/>
              </a:lnSpc>
              <a:buClr>
                <a:schemeClr val="bg1"/>
              </a:buClr>
              <a:buSzPct val="90000"/>
              <a:buFont typeface="Arial" pitchFamily="34" charset="0"/>
              <a:buChar char="•"/>
            </a:pPr>
            <a:endParaRPr lang="en-US" sz="2400" b="1" dirty="0">
              <a:solidFill>
                <a:schemeClr val="bg1"/>
              </a:solidFill>
              <a:latin typeface="Times New Roman" pitchFamily="18" charset="0"/>
              <a:cs typeface="Times New Roman" pitchFamily="18" charset="0"/>
            </a:endParaRPr>
          </a:p>
          <a:p>
            <a:endParaRPr lang="en-US" sz="24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23541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8763" y="595746"/>
            <a:ext cx="8645237" cy="5721927"/>
          </a:xfrm>
        </p:spPr>
        <p:txBody>
          <a:bodyPr>
            <a:normAutofit/>
          </a:bodyPr>
          <a:lstStyle/>
          <a:p>
            <a:r>
              <a:rPr lang="en-US" sz="3200" b="1" u="sng" cap="none" dirty="0">
                <a:solidFill>
                  <a:schemeClr val="bg1"/>
                </a:solidFill>
                <a:latin typeface="Times New Roman" pitchFamily="18" charset="0"/>
                <a:cs typeface="Times New Roman" pitchFamily="18" charset="0"/>
              </a:rPr>
              <a:t>Occupational diseases</a:t>
            </a:r>
            <a:r>
              <a:rPr lang="en-US" sz="2800" b="1" cap="none" dirty="0">
                <a:solidFill>
                  <a:schemeClr val="bg1"/>
                </a:solidFill>
                <a:latin typeface="Times New Roman" pitchFamily="18" charset="0"/>
                <a:cs typeface="Times New Roman" pitchFamily="18" charset="0"/>
              </a:rPr>
              <a:t>: </a:t>
            </a:r>
          </a:p>
          <a:p>
            <a:endParaRPr lang="en-US" sz="1600" b="1" cap="none" dirty="0">
              <a:solidFill>
                <a:schemeClr val="bg1"/>
              </a:solidFill>
              <a:latin typeface="Times New Roman" pitchFamily="18" charset="0"/>
              <a:cs typeface="Times New Roman" pitchFamily="18" charset="0"/>
            </a:endParaRPr>
          </a:p>
          <a:p>
            <a:pPr marL="457200" indent="-457200" algn="just">
              <a:lnSpc>
                <a:spcPct val="150000"/>
              </a:lnSpc>
              <a:buClr>
                <a:schemeClr val="bg1"/>
              </a:buClr>
              <a:buSzPct val="90000"/>
              <a:buFont typeface="Arial" panose="020B0604020202020204" pitchFamily="34" charset="0"/>
              <a:buChar char="•"/>
            </a:pPr>
            <a:r>
              <a:rPr lang="en-US" sz="2800" b="1" cap="none" dirty="0">
                <a:solidFill>
                  <a:schemeClr val="bg1"/>
                </a:solidFill>
                <a:latin typeface="Times New Roman" pitchFamily="18" charset="0"/>
                <a:cs typeface="Times New Roman" pitchFamily="18" charset="0"/>
              </a:rPr>
              <a:t>These are:</a:t>
            </a:r>
          </a:p>
          <a:p>
            <a:pPr marL="1081088" indent="-457200" algn="just">
              <a:lnSpc>
                <a:spcPct val="150000"/>
              </a:lnSpc>
              <a:buClr>
                <a:schemeClr val="bg1"/>
              </a:buClr>
              <a:buSzPct val="90000"/>
              <a:buFont typeface="Wingdings" panose="05000000000000000000" pitchFamily="2" charset="2"/>
              <a:buChar char="ü"/>
            </a:pPr>
            <a:r>
              <a:rPr lang="en-US" sz="2800" b="1" cap="none" dirty="0">
                <a:solidFill>
                  <a:schemeClr val="bg1"/>
                </a:solidFill>
                <a:latin typeface="Times New Roman" pitchFamily="18" charset="0"/>
                <a:cs typeface="Times New Roman" pitchFamily="18" charset="0"/>
              </a:rPr>
              <a:t> cause-specific, </a:t>
            </a:r>
          </a:p>
          <a:p>
            <a:pPr marL="1081088" indent="-457200" algn="just">
              <a:lnSpc>
                <a:spcPct val="150000"/>
              </a:lnSpc>
              <a:buClr>
                <a:schemeClr val="bg1"/>
              </a:buClr>
              <a:buSzPct val="90000"/>
              <a:buFont typeface="Wingdings" panose="05000000000000000000" pitchFamily="2" charset="2"/>
              <a:buChar char="ü"/>
            </a:pPr>
            <a:r>
              <a:rPr lang="en-US" sz="2800" b="1" cap="none" dirty="0">
                <a:solidFill>
                  <a:schemeClr val="bg1"/>
                </a:solidFill>
                <a:latin typeface="Times New Roman" pitchFamily="18" charset="0"/>
                <a:cs typeface="Times New Roman" pitchFamily="18" charset="0"/>
              </a:rPr>
              <a:t>occurring mainly among working population, </a:t>
            </a:r>
          </a:p>
          <a:p>
            <a:pPr marL="1081088" indent="-457200" algn="just">
              <a:lnSpc>
                <a:spcPct val="150000"/>
              </a:lnSpc>
              <a:buClr>
                <a:schemeClr val="bg1"/>
              </a:buClr>
              <a:buSzPct val="90000"/>
              <a:buFont typeface="Wingdings" panose="05000000000000000000" pitchFamily="2" charset="2"/>
              <a:buChar char="ü"/>
            </a:pPr>
            <a:r>
              <a:rPr lang="en-US" sz="2800" b="1" cap="none" dirty="0">
                <a:solidFill>
                  <a:schemeClr val="bg1"/>
                </a:solidFill>
                <a:latin typeface="Times New Roman" pitchFamily="18" charset="0"/>
                <a:cs typeface="Times New Roman" pitchFamily="18" charset="0"/>
              </a:rPr>
              <a:t>exposure at workplace is essential, </a:t>
            </a:r>
          </a:p>
          <a:p>
            <a:pPr marL="1081088" indent="-457200" algn="just">
              <a:lnSpc>
                <a:spcPct val="150000"/>
              </a:lnSpc>
              <a:buClr>
                <a:schemeClr val="bg1"/>
              </a:buClr>
              <a:buSzPct val="90000"/>
              <a:buFont typeface="Wingdings" panose="05000000000000000000" pitchFamily="2" charset="2"/>
              <a:buChar char="ü"/>
            </a:pPr>
            <a:r>
              <a:rPr lang="en-US" sz="2800" b="1" cap="none" dirty="0">
                <a:solidFill>
                  <a:schemeClr val="bg1"/>
                </a:solidFill>
                <a:latin typeface="Times New Roman" pitchFamily="18" charset="0"/>
                <a:cs typeface="Times New Roman" pitchFamily="18" charset="0"/>
              </a:rPr>
              <a:t>notifiable and </a:t>
            </a:r>
          </a:p>
          <a:p>
            <a:pPr marL="1081088" indent="-457200" algn="just">
              <a:lnSpc>
                <a:spcPct val="150000"/>
              </a:lnSpc>
              <a:buClr>
                <a:schemeClr val="bg1"/>
              </a:buClr>
              <a:buSzPct val="90000"/>
              <a:buFont typeface="Wingdings" panose="05000000000000000000" pitchFamily="2" charset="2"/>
              <a:buChar char="ü"/>
            </a:pPr>
            <a:r>
              <a:rPr lang="en-US" sz="2800" b="1" cap="none" dirty="0">
                <a:solidFill>
                  <a:schemeClr val="bg1"/>
                </a:solidFill>
                <a:latin typeface="Times New Roman" pitchFamily="18" charset="0"/>
                <a:cs typeface="Times New Roman" pitchFamily="18" charset="0"/>
              </a:rPr>
              <a:t>compensable.</a:t>
            </a:r>
          </a:p>
          <a:p>
            <a:endParaRPr lang="en-US" sz="24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235415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3413</TotalTime>
  <Words>3503</Words>
  <Application>Microsoft Office PowerPoint</Application>
  <PresentationFormat>On-screen Show (4:3)</PresentationFormat>
  <Paragraphs>488</Paragraphs>
  <Slides>82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82</vt:i4>
      </vt:variant>
    </vt:vector>
  </HeadingPairs>
  <TitlesOfParts>
    <vt:vector size="88" baseType="lpstr">
      <vt:lpstr>Arial</vt:lpstr>
      <vt:lpstr>Century Gothic</vt:lpstr>
      <vt:lpstr>Times New Roman</vt:lpstr>
      <vt:lpstr>Wingdings</vt:lpstr>
      <vt:lpstr>Wingdings 3</vt:lpstr>
      <vt:lpstr>Ion Boardroom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nesreenP2159</cp:lastModifiedBy>
  <cp:revision>348</cp:revision>
  <dcterms:created xsi:type="dcterms:W3CDTF">2014-09-12T02:10:31Z</dcterms:created>
  <dcterms:modified xsi:type="dcterms:W3CDTF">2019-03-30T23:09:38Z</dcterms:modified>
</cp:coreProperties>
</file>